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4"/>
  </p:notesMasterIdLst>
  <p:sldIdLst>
    <p:sldId id="1154" r:id="rId4"/>
    <p:sldId id="649" r:id="rId5"/>
    <p:sldId id="652" r:id="rId6"/>
    <p:sldId id="653" r:id="rId7"/>
    <p:sldId id="889" r:id="rId8"/>
    <p:sldId id="1157" r:id="rId9"/>
    <p:sldId id="1158" r:id="rId10"/>
    <p:sldId id="623" r:id="rId11"/>
    <p:sldId id="648" r:id="rId12"/>
    <p:sldId id="530" r:id="rId13"/>
    <p:sldId id="365" r:id="rId14"/>
    <p:sldId id="353" r:id="rId15"/>
    <p:sldId id="604" r:id="rId16"/>
    <p:sldId id="605" r:id="rId17"/>
    <p:sldId id="1213" r:id="rId18"/>
    <p:sldId id="1174" r:id="rId19"/>
    <p:sldId id="1175" r:id="rId20"/>
    <p:sldId id="1176" r:id="rId21"/>
    <p:sldId id="374" r:id="rId22"/>
    <p:sldId id="1178" r:id="rId23"/>
    <p:sldId id="376" r:id="rId24"/>
    <p:sldId id="658" r:id="rId25"/>
    <p:sldId id="382" r:id="rId26"/>
    <p:sldId id="661" r:id="rId27"/>
    <p:sldId id="1155" r:id="rId28"/>
    <p:sldId id="587" r:id="rId29"/>
    <p:sldId id="926" r:id="rId30"/>
    <p:sldId id="1129" r:id="rId31"/>
    <p:sldId id="1159" r:id="rId32"/>
    <p:sldId id="1134" r:id="rId33"/>
    <p:sldId id="1160" r:id="rId34"/>
    <p:sldId id="597" r:id="rId35"/>
    <p:sldId id="656" r:id="rId36"/>
    <p:sldId id="379" r:id="rId37"/>
    <p:sldId id="657" r:id="rId38"/>
    <p:sldId id="404" r:id="rId39"/>
    <p:sldId id="662" r:id="rId40"/>
    <p:sldId id="1161" r:id="rId41"/>
    <p:sldId id="946" r:id="rId42"/>
    <p:sldId id="947" r:id="rId43"/>
    <p:sldId id="949" r:id="rId44"/>
    <p:sldId id="1142" r:id="rId45"/>
    <p:sldId id="637" r:id="rId46"/>
    <p:sldId id="279" r:id="rId47"/>
    <p:sldId id="280" r:id="rId48"/>
    <p:sldId id="1162" r:id="rId49"/>
    <p:sldId id="636" r:id="rId50"/>
    <p:sldId id="632" r:id="rId51"/>
    <p:sldId id="266" r:id="rId52"/>
    <p:sldId id="1163" r:id="rId53"/>
    <p:sldId id="970" r:id="rId54"/>
    <p:sldId id="1164" r:id="rId55"/>
    <p:sldId id="1165" r:id="rId56"/>
    <p:sldId id="1166" r:id="rId57"/>
    <p:sldId id="975"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421" r:id="rId76"/>
    <p:sldId id="1171" r:id="rId77"/>
    <p:sldId id="1172" r:id="rId78"/>
    <p:sldId id="1173" r:id="rId79"/>
    <p:sldId id="1212" r:id="rId80"/>
    <p:sldId id="1179" r:id="rId81"/>
    <p:sldId id="1180" r:id="rId82"/>
    <p:sldId id="1181" r:id="rId83"/>
    <p:sldId id="1182" r:id="rId84"/>
    <p:sldId id="1183" r:id="rId85"/>
    <p:sldId id="1184" r:id="rId86"/>
    <p:sldId id="1185" r:id="rId87"/>
    <p:sldId id="1186" r:id="rId88"/>
    <p:sldId id="1187" r:id="rId89"/>
    <p:sldId id="1188" r:id="rId90"/>
    <p:sldId id="1189" r:id="rId91"/>
    <p:sldId id="1190" r:id="rId92"/>
    <p:sldId id="1191" r:id="rId93"/>
    <p:sldId id="1192" r:id="rId94"/>
    <p:sldId id="1193" r:id="rId95"/>
    <p:sldId id="1194" r:id="rId96"/>
    <p:sldId id="1195" r:id="rId97"/>
    <p:sldId id="1196" r:id="rId98"/>
    <p:sldId id="1197" r:id="rId99"/>
    <p:sldId id="1198" r:id="rId100"/>
    <p:sldId id="1199" r:id="rId101"/>
    <p:sldId id="1200" r:id="rId102"/>
    <p:sldId id="1201" r:id="rId103"/>
    <p:sldId id="1202" r:id="rId104"/>
    <p:sldId id="1203" r:id="rId105"/>
    <p:sldId id="1204" r:id="rId106"/>
    <p:sldId id="1205" r:id="rId107"/>
    <p:sldId id="1206" r:id="rId108"/>
    <p:sldId id="1207" r:id="rId109"/>
    <p:sldId id="1208" r:id="rId110"/>
    <p:sldId id="1209" r:id="rId111"/>
    <p:sldId id="1210" r:id="rId112"/>
    <p:sldId id="1211" r:id="rId1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36" autoAdjust="0"/>
  </p:normalViewPr>
  <p:slideViewPr>
    <p:cSldViewPr snapToGrid="0">
      <p:cViewPr varScale="1">
        <p:scale>
          <a:sx n="53" d="100"/>
          <a:sy n="53" d="100"/>
        </p:scale>
        <p:origin x="1176" y="44"/>
      </p:cViewPr>
      <p:guideLst/>
    </p:cSldViewPr>
  </p:slideViewPr>
  <p:notesTextViewPr>
    <p:cViewPr>
      <p:scale>
        <a:sx n="1" d="1"/>
        <a:sy n="1" d="1"/>
      </p:scale>
      <p:origin x="0" y="0"/>
    </p:cViewPr>
  </p:notesTextViewPr>
  <p:sorterViewPr>
    <p:cViewPr>
      <p:scale>
        <a:sx n="100" d="100"/>
        <a:sy n="10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r>
              <a:rPr lang="en-US" sz="2200" b="1" dirty="0">
                <a:solidFill>
                  <a:schemeClr val="bg2">
                    <a:lumMod val="25000"/>
                  </a:schemeClr>
                </a:solidFill>
                <a:latin typeface="Franklin Gothic Medium Cond" panose="020B0606030402020204" pitchFamily="34" charset="0"/>
              </a:rPr>
              <a:t>NATIONAL INTERNAL REVENUE TAXES</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2-4211-4491-8A99-ECE6377E0829}"/>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3-4211-4491-8A99-ECE6377E0829}"/>
              </c:ext>
            </c:extLst>
          </c:dPt>
          <c:dPt>
            <c:idx val="2"/>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5-33BC-4F0F-B427-A6E724DE5438}"/>
              </c:ext>
            </c:extLst>
          </c:dPt>
          <c:dPt>
            <c:idx val="3"/>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7-33BC-4F0F-B427-A6E724DE5438}"/>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4211-4491-8A99-ECE6377E0829}"/>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4211-4491-8A99-ECE6377E082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National Government</c:v>
                </c:pt>
                <c:pt idx="1">
                  <c:v>Internal Revenue Allotment</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0-4211-4491-8A99-ECE6377E08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Provinces</cx:pt>
          <cx:pt idx="1">Cities</cx:pt>
          <cx:pt idx="2">Municipalities</cx:pt>
          <cx:pt idx="3">Barangays</cx:pt>
        </cx:lvl>
      </cx:strDim>
      <cx:numDim type="size">
        <cx:f>Sheet1!$B$2:$B$5</cx:f>
        <cx:lvl ptCount="4" formatCode="General">
          <cx:pt idx="0">0.23000000000000001</cx:pt>
          <cx:pt idx="1">0.23000000000000001</cx:pt>
          <cx:pt idx="2">0.34000000000000002</cx:pt>
          <cx:pt idx="3">0.20000000000000001</cx:pt>
        </cx:lvl>
      </cx:numDim>
    </cx:data>
  </cx:chartData>
  <cx:chart>
    <cx:plotArea>
      <cx:plotAreaRegion>
        <cx:series layoutId="sunburst" uniqueId="{BB506942-7CC4-4AF9-93E0-081E3EEC837A}">
          <cx:tx>
            <cx:txData>
              <cx:f>Sheet1!$B$1</cx:f>
              <cx:v>% Allocation</cx:v>
            </cx:txData>
          </cx:tx>
          <cx:spPr>
            <a:effectLst>
              <a:outerShdw blurRad="63500" sx="102000" sy="102000" algn="ctr" rotWithShape="0">
                <a:prstClr val="black">
                  <a:alpha val="40000"/>
                </a:prstClr>
              </a:outerShdw>
            </a:effectLst>
          </cx:spPr>
          <cx:dataPt idx="0">
            <cx:spPr>
              <a:solidFill>
                <a:srgbClr val="4CC1EF"/>
              </a:solidFill>
            </cx:spPr>
          </cx:dataPt>
          <cx:dataPt idx="1">
            <cx:spPr>
              <a:solidFill>
                <a:srgbClr val="70AD47">
                  <a:lumMod val="60000"/>
                  <a:lumOff val="40000"/>
                </a:srgbClr>
              </a:solidFill>
            </cx:spPr>
          </cx:dataPt>
          <cx:dataPt idx="2">
            <cx:spPr>
              <a:solidFill>
                <a:srgbClr val="FFC000">
                  <a:lumMod val="40000"/>
                  <a:lumOff val="60000"/>
                </a:srgbClr>
              </a:solidFill>
            </cx:spPr>
          </cx:dataPt>
          <cx:dataPt idx="3">
            <cx:spPr>
              <a:solidFill>
                <a:srgbClr val="F7931E"/>
              </a:solidFill>
            </cx:spPr>
          </cx:dataPt>
          <cx:dataLabels>
            <cx:numFmt formatCode="0%" sourceLinked="0"/>
            <cx:txPr>
              <a:bodyPr spcFirstLastPara="1" vertOverflow="ellipsis" horzOverflow="overflow" wrap="square" lIns="0" tIns="0" rIns="0" bIns="0" anchor="ctr" anchorCtr="1"/>
              <a:lstStyle/>
              <a:p>
                <a:pPr algn="ctr" rtl="0">
                  <a:defRPr sz="2400">
                    <a:solidFill>
                      <a:schemeClr val="tx1"/>
                    </a:solidFill>
                    <a:latin typeface="Franklin Gothic Medium Cond" panose="020B0606030402020204" pitchFamily="34" charset="0"/>
                    <a:ea typeface="Franklin Gothic Medium Cond" panose="020B0606030402020204" pitchFamily="34" charset="0"/>
                    <a:cs typeface="Franklin Gothic Medium Cond" panose="020B0606030402020204" pitchFamily="34" charset="0"/>
                  </a:defRPr>
                </a:pPr>
                <a:endParaRPr lang="en-US" sz="2400" b="0" i="0" u="none" strike="noStrike" baseline="0">
                  <a:solidFill>
                    <a:schemeClr val="tx1"/>
                  </a:solidFill>
                  <a:latin typeface="Franklin Gothic Medium Cond" panose="020B0606030402020204" pitchFamily="34" charset="0"/>
                </a:endParaRPr>
              </a:p>
            </cx:txPr>
            <cx:visibility seriesName="0" categoryName="0" value="1"/>
            <cx:separator>
</cx:separator>
          </cx:dataLabels>
          <cx:dataId val="0"/>
        </cx:series>
      </cx:plotAreaRegion>
    </cx:plotArea>
    <cx:legend pos="r" align="ctr" overlay="0"/>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4">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8091A-424C-434A-AE2F-4DCC4889CA3E}"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343D-53DE-42EB-BD85-E9AE84123AE6}" type="slidenum">
              <a:rPr lang="en-US" smtClean="0"/>
              <a:t>‹#›</a:t>
            </a:fld>
            <a:endParaRPr lang="en-US"/>
          </a:p>
        </p:txBody>
      </p:sp>
    </p:spTree>
    <p:extLst>
      <p:ext uri="{BB962C8B-B14F-4D97-AF65-F5344CB8AC3E}">
        <p14:creationId xmlns:p14="http://schemas.microsoft.com/office/powerpoint/2010/main" val="46881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D3B343D-53DE-42EB-BD85-E9AE84123AE6}" type="slidenum">
              <a:rPr lang="en-US" smtClean="0"/>
              <a:t>1</a:t>
            </a:fld>
            <a:endParaRPr lang="en-US"/>
          </a:p>
        </p:txBody>
      </p:sp>
    </p:spTree>
    <p:extLst>
      <p:ext uri="{BB962C8B-B14F-4D97-AF65-F5344CB8AC3E}">
        <p14:creationId xmlns:p14="http://schemas.microsoft.com/office/powerpoint/2010/main" val="1873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57271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6240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507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5635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51621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8795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531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392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20394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sz="1200" noProof="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93961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110</a:t>
            </a:fld>
            <a:endParaRPr lang="en-PH"/>
          </a:p>
        </p:txBody>
      </p:sp>
    </p:spTree>
    <p:extLst>
      <p:ext uri="{BB962C8B-B14F-4D97-AF65-F5344CB8AC3E}">
        <p14:creationId xmlns:p14="http://schemas.microsoft.com/office/powerpoint/2010/main" val="302657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14999"/>
              </a:lnSpc>
              <a:spcBef>
                <a:spcPts val="1200"/>
              </a:spcBef>
              <a:buNone/>
            </a:pPr>
            <a:endParaRPr lang="en-US" dirty="0"/>
          </a:p>
        </p:txBody>
      </p:sp>
    </p:spTree>
    <p:extLst>
      <p:ext uri="{BB962C8B-B14F-4D97-AF65-F5344CB8AC3E}">
        <p14:creationId xmlns:p14="http://schemas.microsoft.com/office/powerpoint/2010/main" val="211037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13</a:t>
            </a:fld>
            <a:endParaRPr lang="en-US"/>
          </a:p>
        </p:txBody>
      </p:sp>
    </p:spTree>
    <p:extLst>
      <p:ext uri="{BB962C8B-B14F-4D97-AF65-F5344CB8AC3E}">
        <p14:creationId xmlns:p14="http://schemas.microsoft.com/office/powerpoint/2010/main" val="142222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14</a:t>
            </a:fld>
            <a:endParaRPr lang="en-US"/>
          </a:p>
        </p:txBody>
      </p:sp>
    </p:spTree>
    <p:extLst>
      <p:ext uri="{BB962C8B-B14F-4D97-AF65-F5344CB8AC3E}">
        <p14:creationId xmlns:p14="http://schemas.microsoft.com/office/powerpoint/2010/main" val="145945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15</a:t>
            </a:fld>
            <a:endParaRPr lang="en-US"/>
          </a:p>
        </p:txBody>
      </p:sp>
    </p:spTree>
    <p:extLst>
      <p:ext uri="{BB962C8B-B14F-4D97-AF65-F5344CB8AC3E}">
        <p14:creationId xmlns:p14="http://schemas.microsoft.com/office/powerpoint/2010/main" val="128064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dirty="0"/>
          </a:p>
        </p:txBody>
      </p:sp>
    </p:spTree>
    <p:extLst>
      <p:ext uri="{BB962C8B-B14F-4D97-AF65-F5344CB8AC3E}">
        <p14:creationId xmlns:p14="http://schemas.microsoft.com/office/powerpoint/2010/main" val="43316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92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51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10"/>
          </p:nvPr>
        </p:nvSpPr>
        <p:spPr>
          <a:xfrm>
            <a:off x="3884885" y="8685200"/>
            <a:ext cx="2972019" cy="456666"/>
          </a:xfrm>
          <a:prstGeom prst="rect">
            <a:avLst/>
          </a:prstGeom>
        </p:spPr>
        <p:txBody>
          <a:bodyPr/>
          <a:lstStyle/>
          <a:p>
            <a:fld id="{C42AFCD4-FA8C-438D-A42C-9357F554AB25}" type="slidenum">
              <a:rPr lang="en-PH" smtClean="0"/>
              <a:t>19</a:t>
            </a:fld>
            <a:endParaRPr lang="en-PH"/>
          </a:p>
        </p:txBody>
      </p:sp>
    </p:spTree>
    <p:extLst>
      <p:ext uri="{BB962C8B-B14F-4D97-AF65-F5344CB8AC3E}">
        <p14:creationId xmlns:p14="http://schemas.microsoft.com/office/powerpoint/2010/main" val="187802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87" y="8685200"/>
            <a:ext cx="2972019" cy="456666"/>
          </a:xfrm>
          <a:prstGeom prst="rect">
            <a:avLst/>
          </a:prstGeom>
        </p:spPr>
        <p:txBody>
          <a:bodyPr/>
          <a:lstStyle/>
          <a:p>
            <a:fld id="{C42AFCD4-FA8C-438D-A42C-9357F554AB25}" type="slidenum">
              <a:rPr lang="en-PH" smtClean="0"/>
              <a:t>20</a:t>
            </a:fld>
            <a:endParaRPr lang="en-PH"/>
          </a:p>
        </p:txBody>
      </p:sp>
    </p:spTree>
    <p:extLst>
      <p:ext uri="{BB962C8B-B14F-4D97-AF65-F5344CB8AC3E}">
        <p14:creationId xmlns:p14="http://schemas.microsoft.com/office/powerpoint/2010/main" val="344417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04187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076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22</a:t>
            </a:fld>
            <a:endParaRPr lang="en-US"/>
          </a:p>
        </p:txBody>
      </p:sp>
    </p:spTree>
    <p:extLst>
      <p:ext uri="{BB962C8B-B14F-4D97-AF65-F5344CB8AC3E}">
        <p14:creationId xmlns:p14="http://schemas.microsoft.com/office/powerpoint/2010/main" val="419577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2" indent="0" rtl="0">
              <a:spcBef>
                <a:spcPts val="0"/>
              </a:spcBef>
              <a:spcAft>
                <a:spcPts val="0"/>
              </a:spcAf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23</a:t>
            </a:fld>
            <a:endParaRPr lang="en-PH" altLang="en-US" sz="1200"/>
          </a:p>
        </p:txBody>
      </p:sp>
    </p:spTree>
    <p:extLst>
      <p:ext uri="{BB962C8B-B14F-4D97-AF65-F5344CB8AC3E}">
        <p14:creationId xmlns:p14="http://schemas.microsoft.com/office/powerpoint/2010/main" val="4104827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498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25</a:t>
            </a:fld>
            <a:endParaRPr lang="en-US"/>
          </a:p>
        </p:txBody>
      </p:sp>
    </p:spTree>
    <p:extLst>
      <p:ext uri="{BB962C8B-B14F-4D97-AF65-F5344CB8AC3E}">
        <p14:creationId xmlns:p14="http://schemas.microsoft.com/office/powerpoint/2010/main" val="75600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just">
              <a:spcBef>
                <a:spcPts val="542"/>
              </a:spcBef>
              <a:buFont typeface="Arial" panose="020B0604020202020204" pitchFamily="34" charset="0"/>
              <a:buNone/>
            </a:pPr>
            <a:endParaRPr lang="en-US" sz="1200" dirty="0">
              <a:cs typeface="Calibri" panose="020F0502020204030204"/>
            </a:endParaRPr>
          </a:p>
        </p:txBody>
      </p:sp>
      <p:sp>
        <p:nvSpPr>
          <p:cNvPr id="4" name="Slide Number Placeholder 3"/>
          <p:cNvSpPr>
            <a:spLocks noGrp="1"/>
          </p:cNvSpPr>
          <p:nvPr>
            <p:ph type="sldNum" sz="quarter" idx="10"/>
          </p:nvPr>
        </p:nvSpPr>
        <p:spPr>
          <a:xfrm>
            <a:off x="4021576" y="9721092"/>
            <a:ext cx="3076590" cy="511133"/>
          </a:xfrm>
          <a:prstGeom prst="rect">
            <a:avLst/>
          </a:prstGeom>
        </p:spPr>
        <p:txBody>
          <a:bodyPr/>
          <a:lstStyle/>
          <a:p>
            <a:fld id="{C42AFCD4-FA8C-438D-A42C-9357F554AB25}" type="slidenum">
              <a:rPr lang="en-PH" smtClean="0"/>
              <a:t>26</a:t>
            </a:fld>
            <a:endParaRPr lang="en-PH"/>
          </a:p>
        </p:txBody>
      </p:sp>
      <p:sp>
        <p:nvSpPr>
          <p:cNvPr id="5" name="Slide Image Placeholder 4">
            <a:extLst>
              <a:ext uri="{FF2B5EF4-FFF2-40B4-BE49-F238E27FC236}">
                <a16:creationId xmlns:a16="http://schemas.microsoft.com/office/drawing/2014/main" id="{5919B3E4-47FD-4119-A09C-622741FF891C}"/>
              </a:ext>
            </a:extLst>
          </p:cNvPr>
          <p:cNvSpPr>
            <a:spLocks noGrp="1" noRot="1" noChangeAspect="1"/>
          </p:cNvSpPr>
          <p:nvPr>
            <p:ph type="sldImg"/>
          </p:nvPr>
        </p:nvSpPr>
        <p:spPr/>
      </p:sp>
    </p:spTree>
    <p:extLst>
      <p:ext uri="{BB962C8B-B14F-4D97-AF65-F5344CB8AC3E}">
        <p14:creationId xmlns:p14="http://schemas.microsoft.com/office/powerpoint/2010/main" val="4037482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24ED54-6112-4F29-8553-D60B8C68670C}" type="slidenum">
              <a:rPr lang="en-US" altLang="en-US"/>
              <a:pPr/>
              <a:t>27</a:t>
            </a:fld>
            <a:endParaRPr lang="en-US" altLang="en-US"/>
          </a:p>
        </p:txBody>
      </p:sp>
    </p:spTree>
    <p:extLst>
      <p:ext uri="{BB962C8B-B14F-4D97-AF65-F5344CB8AC3E}">
        <p14:creationId xmlns:p14="http://schemas.microsoft.com/office/powerpoint/2010/main" val="224589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28</a:t>
            </a:fld>
            <a:endParaRPr lang="en-PH" altLang="en-US" sz="1200"/>
          </a:p>
        </p:txBody>
      </p:sp>
    </p:spTree>
    <p:extLst>
      <p:ext uri="{BB962C8B-B14F-4D97-AF65-F5344CB8AC3E}">
        <p14:creationId xmlns:p14="http://schemas.microsoft.com/office/powerpoint/2010/main" val="1586186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29</a:t>
            </a:fld>
            <a:endParaRPr lang="en-PH" altLang="en-US" sz="1200"/>
          </a:p>
        </p:txBody>
      </p:sp>
    </p:spTree>
    <p:extLst>
      <p:ext uri="{BB962C8B-B14F-4D97-AF65-F5344CB8AC3E}">
        <p14:creationId xmlns:p14="http://schemas.microsoft.com/office/powerpoint/2010/main" val="870579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30</a:t>
            </a:fld>
            <a:endParaRPr lang="en-PH" altLang="en-US" sz="1200"/>
          </a:p>
        </p:txBody>
      </p:sp>
    </p:spTree>
    <p:extLst>
      <p:ext uri="{BB962C8B-B14F-4D97-AF65-F5344CB8AC3E}">
        <p14:creationId xmlns:p14="http://schemas.microsoft.com/office/powerpoint/2010/main" val="240993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946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46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32</a:t>
            </a:fld>
            <a:endParaRPr lang="en-US"/>
          </a:p>
        </p:txBody>
      </p:sp>
    </p:spTree>
    <p:extLst>
      <p:ext uri="{BB962C8B-B14F-4D97-AF65-F5344CB8AC3E}">
        <p14:creationId xmlns:p14="http://schemas.microsoft.com/office/powerpoint/2010/main" val="3097202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012" indent="0" rtl="0">
              <a:spcBef>
                <a:spcPts val="0"/>
              </a:spcBef>
              <a:spcAft>
                <a:spcPts val="0"/>
              </a:spcAft>
              <a:buFont typeface="Arial" panose="020B0604020202020204" pitchFamily="34" charset="0"/>
              <a:buNone/>
            </a:pPr>
            <a:endParaRPr lang="en-US" b="0" dirty="0">
              <a:effectLst/>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33</a:t>
            </a:fld>
            <a:endParaRPr lang="en-US"/>
          </a:p>
        </p:txBody>
      </p:sp>
    </p:spTree>
    <p:extLst>
      <p:ext uri="{BB962C8B-B14F-4D97-AF65-F5344CB8AC3E}">
        <p14:creationId xmlns:p14="http://schemas.microsoft.com/office/powerpoint/2010/main" val="198781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Tree>
    <p:extLst>
      <p:ext uri="{BB962C8B-B14F-4D97-AF65-F5344CB8AC3E}">
        <p14:creationId xmlns:p14="http://schemas.microsoft.com/office/powerpoint/2010/main" val="2255360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35</a:t>
            </a:fld>
            <a:endParaRPr lang="en-US"/>
          </a:p>
        </p:txBody>
      </p:sp>
    </p:spTree>
    <p:extLst>
      <p:ext uri="{BB962C8B-B14F-4D97-AF65-F5344CB8AC3E}">
        <p14:creationId xmlns:p14="http://schemas.microsoft.com/office/powerpoint/2010/main" val="4041656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36</a:t>
            </a:fld>
            <a:endParaRPr lang="en-PH" altLang="en-US" sz="1200"/>
          </a:p>
        </p:txBody>
      </p:sp>
    </p:spTree>
    <p:extLst>
      <p:ext uri="{BB962C8B-B14F-4D97-AF65-F5344CB8AC3E}">
        <p14:creationId xmlns:p14="http://schemas.microsoft.com/office/powerpoint/2010/main" val="3368218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37</a:t>
            </a:fld>
            <a:endParaRPr lang="en-US"/>
          </a:p>
        </p:txBody>
      </p:sp>
    </p:spTree>
    <p:extLst>
      <p:ext uri="{BB962C8B-B14F-4D97-AF65-F5344CB8AC3E}">
        <p14:creationId xmlns:p14="http://schemas.microsoft.com/office/powerpoint/2010/main" val="84688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38</a:t>
            </a:fld>
            <a:endParaRPr lang="en-US"/>
          </a:p>
        </p:txBody>
      </p:sp>
    </p:spTree>
    <p:extLst>
      <p:ext uri="{BB962C8B-B14F-4D97-AF65-F5344CB8AC3E}">
        <p14:creationId xmlns:p14="http://schemas.microsoft.com/office/powerpoint/2010/main" val="3453066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455432-D276-4059-91D0-6F821DA4BFFC}" type="slidenum">
              <a:rPr lang="en-PH" altLang="en-US"/>
              <a:pPr/>
              <a:t>39</a:t>
            </a:fld>
            <a:endParaRPr lang="en-PH" altLang="en-US"/>
          </a:p>
        </p:txBody>
      </p:sp>
    </p:spTree>
    <p:extLst>
      <p:ext uri="{BB962C8B-B14F-4D97-AF65-F5344CB8AC3E}">
        <p14:creationId xmlns:p14="http://schemas.microsoft.com/office/powerpoint/2010/main" val="2907505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886906-A829-4343-93EE-0A5E5ECCF967}" type="slidenum">
              <a:rPr lang="en-PH" altLang="en-US"/>
              <a:pPr/>
              <a:t>40</a:t>
            </a:fld>
            <a:endParaRPr lang="en-PH" altLang="en-US"/>
          </a:p>
        </p:txBody>
      </p:sp>
    </p:spTree>
    <p:extLst>
      <p:ext uri="{BB962C8B-B14F-4D97-AF65-F5344CB8AC3E}">
        <p14:creationId xmlns:p14="http://schemas.microsoft.com/office/powerpoint/2010/main" val="263184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 typeface="Arial" panose="020B0604020202020204" pitchFamily="34" charset="0"/>
              <a:buChar char="•"/>
            </a:pPr>
            <a:endParaRPr lang="en-PH"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AA2DBE94-AA84-4FFB-A5A1-F706B2499C1F}" type="slidenum">
              <a:rPr lang="en-PH" altLang="en-US" sz="1200"/>
              <a:pPr>
                <a:spcBef>
                  <a:spcPct val="0"/>
                </a:spcBef>
              </a:pPr>
              <a:t>5</a:t>
            </a:fld>
            <a:endParaRPr lang="en-PH" altLang="en-US" sz="1200"/>
          </a:p>
        </p:txBody>
      </p:sp>
    </p:spTree>
    <p:extLst>
      <p:ext uri="{BB962C8B-B14F-4D97-AF65-F5344CB8AC3E}">
        <p14:creationId xmlns:p14="http://schemas.microsoft.com/office/powerpoint/2010/main" val="2967724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41</a:t>
            </a:fld>
            <a:endParaRPr lang="en-US"/>
          </a:p>
        </p:txBody>
      </p:sp>
    </p:spTree>
    <p:extLst>
      <p:ext uri="{BB962C8B-B14F-4D97-AF65-F5344CB8AC3E}">
        <p14:creationId xmlns:p14="http://schemas.microsoft.com/office/powerpoint/2010/main" val="15517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42</a:t>
            </a:fld>
            <a:endParaRPr lang="en-US"/>
          </a:p>
        </p:txBody>
      </p:sp>
    </p:spTree>
    <p:extLst>
      <p:ext uri="{BB962C8B-B14F-4D97-AF65-F5344CB8AC3E}">
        <p14:creationId xmlns:p14="http://schemas.microsoft.com/office/powerpoint/2010/main" val="1266025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43</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79934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1" name="Google Shape;7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12" name="Google Shape;712;p6: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896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5" name="Google Shape;7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lang="en-US" sz="1400" dirty="0">
              <a:latin typeface="Tahoma"/>
              <a:ea typeface="Tahoma"/>
              <a:cs typeface="Tahoma"/>
              <a:sym typeface="Tahoma"/>
            </a:endParaRPr>
          </a:p>
        </p:txBody>
      </p:sp>
      <p:sp>
        <p:nvSpPr>
          <p:cNvPr id="726" name="Google Shape;726;p7: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02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i="1"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46</a:t>
            </a:fld>
            <a:endParaRPr lang="en-US"/>
          </a:p>
        </p:txBody>
      </p:sp>
    </p:spTree>
    <p:extLst>
      <p:ext uri="{BB962C8B-B14F-4D97-AF65-F5344CB8AC3E}">
        <p14:creationId xmlns:p14="http://schemas.microsoft.com/office/powerpoint/2010/main" val="535356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47</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3625016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rtl="0">
              <a:spcBef>
                <a:spcPts val="0"/>
              </a:spcBef>
              <a:spcAft>
                <a:spcPts val="0"/>
              </a:spcAft>
              <a:buFont typeface="+mj-lt"/>
              <a:buAutoNum type="arabicPeriod"/>
            </a:pPr>
            <a:endParaRPr lang="en-US" dirty="0">
              <a:latin typeface="Tahoma"/>
              <a:ea typeface="Tahoma"/>
              <a:cs typeface="Tahoma"/>
              <a:sym typeface="Tahoma"/>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48</a:t>
            </a:fld>
            <a:endParaRPr lang="en-US"/>
          </a:p>
        </p:txBody>
      </p:sp>
    </p:spTree>
    <p:extLst>
      <p:ext uri="{BB962C8B-B14F-4D97-AF65-F5344CB8AC3E}">
        <p14:creationId xmlns:p14="http://schemas.microsoft.com/office/powerpoint/2010/main" val="2727180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Tahoma"/>
              <a:ea typeface="Tahoma"/>
              <a:cs typeface="Tahoma"/>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909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50</a:t>
            </a:fld>
            <a:endParaRPr lang="en-US"/>
          </a:p>
        </p:txBody>
      </p:sp>
    </p:spTree>
    <p:extLst>
      <p:ext uri="{BB962C8B-B14F-4D97-AF65-F5344CB8AC3E}">
        <p14:creationId xmlns:p14="http://schemas.microsoft.com/office/powerpoint/2010/main" val="398865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a:t>
            </a:fld>
            <a:endParaRPr lang="en-US"/>
          </a:p>
        </p:txBody>
      </p:sp>
    </p:spTree>
    <p:extLst>
      <p:ext uri="{BB962C8B-B14F-4D97-AF65-F5344CB8AC3E}">
        <p14:creationId xmlns:p14="http://schemas.microsoft.com/office/powerpoint/2010/main" val="156421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51</a:t>
            </a:fld>
            <a:endParaRPr lang="en-US"/>
          </a:p>
        </p:txBody>
      </p:sp>
    </p:spTree>
    <p:extLst>
      <p:ext uri="{BB962C8B-B14F-4D97-AF65-F5344CB8AC3E}">
        <p14:creationId xmlns:p14="http://schemas.microsoft.com/office/powerpoint/2010/main" val="1943750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52</a:t>
            </a:fld>
            <a:endParaRPr lang="en-US"/>
          </a:p>
        </p:txBody>
      </p:sp>
    </p:spTree>
    <p:extLst>
      <p:ext uri="{BB962C8B-B14F-4D97-AF65-F5344CB8AC3E}">
        <p14:creationId xmlns:p14="http://schemas.microsoft.com/office/powerpoint/2010/main" val="2140420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53</a:t>
            </a:fld>
            <a:endParaRPr lang="en-US"/>
          </a:p>
        </p:txBody>
      </p:sp>
    </p:spTree>
    <p:extLst>
      <p:ext uri="{BB962C8B-B14F-4D97-AF65-F5344CB8AC3E}">
        <p14:creationId xmlns:p14="http://schemas.microsoft.com/office/powerpoint/2010/main" val="22123399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b="1" dirty="0"/>
          </a:p>
        </p:txBody>
      </p:sp>
      <p:sp>
        <p:nvSpPr>
          <p:cNvPr id="4" name="Slide Number Placeholder 3"/>
          <p:cNvSpPr>
            <a:spLocks noGrp="1"/>
          </p:cNvSpPr>
          <p:nvPr>
            <p:ph type="sldNum" sz="quarter" idx="5"/>
          </p:nvPr>
        </p:nvSpPr>
        <p:spPr/>
        <p:txBody>
          <a:bodyPr/>
          <a:lstStyle/>
          <a:p>
            <a:fld id="{BD3B343D-53DE-42EB-BD85-E9AE84123AE6}" type="slidenum">
              <a:rPr lang="en-US" smtClean="0"/>
              <a:t>54</a:t>
            </a:fld>
            <a:endParaRPr lang="en-US"/>
          </a:p>
        </p:txBody>
      </p:sp>
    </p:spTree>
    <p:extLst>
      <p:ext uri="{BB962C8B-B14F-4D97-AF65-F5344CB8AC3E}">
        <p14:creationId xmlns:p14="http://schemas.microsoft.com/office/powerpoint/2010/main" val="3803943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B343D-53DE-42EB-BD85-E9AE84123AE6}" type="slidenum">
              <a:rPr lang="en-US" smtClean="0"/>
              <a:t>55</a:t>
            </a:fld>
            <a:endParaRPr lang="en-US"/>
          </a:p>
        </p:txBody>
      </p:sp>
    </p:spTree>
    <p:extLst>
      <p:ext uri="{BB962C8B-B14F-4D97-AF65-F5344CB8AC3E}">
        <p14:creationId xmlns:p14="http://schemas.microsoft.com/office/powerpoint/2010/main" val="3131408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56</a:t>
            </a:fld>
            <a:endParaRPr lang="en-US"/>
          </a:p>
        </p:txBody>
      </p:sp>
    </p:spTree>
    <p:extLst>
      <p:ext uri="{BB962C8B-B14F-4D97-AF65-F5344CB8AC3E}">
        <p14:creationId xmlns:p14="http://schemas.microsoft.com/office/powerpoint/2010/main" val="11464540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57</a:t>
            </a:fld>
            <a:endParaRPr lang="en-US"/>
          </a:p>
        </p:txBody>
      </p:sp>
    </p:spTree>
    <p:extLst>
      <p:ext uri="{BB962C8B-B14F-4D97-AF65-F5344CB8AC3E}">
        <p14:creationId xmlns:p14="http://schemas.microsoft.com/office/powerpoint/2010/main" val="3809664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58</a:t>
            </a:fld>
            <a:endParaRPr lang="en-US"/>
          </a:p>
        </p:txBody>
      </p:sp>
    </p:spTree>
    <p:extLst>
      <p:ext uri="{BB962C8B-B14F-4D97-AF65-F5344CB8AC3E}">
        <p14:creationId xmlns:p14="http://schemas.microsoft.com/office/powerpoint/2010/main" val="15725796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59</a:t>
            </a:fld>
            <a:endParaRPr lang="en-US"/>
          </a:p>
        </p:txBody>
      </p:sp>
    </p:spTree>
    <p:extLst>
      <p:ext uri="{BB962C8B-B14F-4D97-AF65-F5344CB8AC3E}">
        <p14:creationId xmlns:p14="http://schemas.microsoft.com/office/powerpoint/2010/main" val="16274847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60</a:t>
            </a:fld>
            <a:endParaRPr lang="en-US"/>
          </a:p>
        </p:txBody>
      </p:sp>
    </p:spTree>
    <p:extLst>
      <p:ext uri="{BB962C8B-B14F-4D97-AF65-F5344CB8AC3E}">
        <p14:creationId xmlns:p14="http://schemas.microsoft.com/office/powerpoint/2010/main" val="117527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D3C9D347-8E46-4C4F-854A-202B98CB6C52}" type="slidenum">
              <a:rPr lang="en-PH" altLang="en-US" sz="1200"/>
              <a:pPr>
                <a:spcBef>
                  <a:spcPct val="0"/>
                </a:spcBef>
              </a:pPr>
              <a:t>7</a:t>
            </a:fld>
            <a:endParaRPr lang="en-PH" altLang="en-US" sz="1200"/>
          </a:p>
        </p:txBody>
      </p:sp>
    </p:spTree>
    <p:extLst>
      <p:ext uri="{BB962C8B-B14F-4D97-AF65-F5344CB8AC3E}">
        <p14:creationId xmlns:p14="http://schemas.microsoft.com/office/powerpoint/2010/main" val="2125665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61</a:t>
            </a:fld>
            <a:endParaRPr lang="en-US"/>
          </a:p>
        </p:txBody>
      </p:sp>
    </p:spTree>
    <p:extLst>
      <p:ext uri="{BB962C8B-B14F-4D97-AF65-F5344CB8AC3E}">
        <p14:creationId xmlns:p14="http://schemas.microsoft.com/office/powerpoint/2010/main" val="1832122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62</a:t>
            </a:fld>
            <a:endParaRPr lang="en-US"/>
          </a:p>
        </p:txBody>
      </p:sp>
    </p:spTree>
    <p:extLst>
      <p:ext uri="{BB962C8B-B14F-4D97-AF65-F5344CB8AC3E}">
        <p14:creationId xmlns:p14="http://schemas.microsoft.com/office/powerpoint/2010/main" val="3010269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63</a:t>
            </a:fld>
            <a:endParaRPr lang="en-US"/>
          </a:p>
        </p:txBody>
      </p:sp>
    </p:spTree>
    <p:extLst>
      <p:ext uri="{BB962C8B-B14F-4D97-AF65-F5344CB8AC3E}">
        <p14:creationId xmlns:p14="http://schemas.microsoft.com/office/powerpoint/2010/main" val="4203766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64</a:t>
            </a:fld>
            <a:endParaRPr lang="en-US"/>
          </a:p>
        </p:txBody>
      </p:sp>
    </p:spTree>
    <p:extLst>
      <p:ext uri="{BB962C8B-B14F-4D97-AF65-F5344CB8AC3E}">
        <p14:creationId xmlns:p14="http://schemas.microsoft.com/office/powerpoint/2010/main" val="280066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65</a:t>
            </a:fld>
            <a:endParaRPr lang="en-US"/>
          </a:p>
        </p:txBody>
      </p:sp>
    </p:spTree>
    <p:extLst>
      <p:ext uri="{BB962C8B-B14F-4D97-AF65-F5344CB8AC3E}">
        <p14:creationId xmlns:p14="http://schemas.microsoft.com/office/powerpoint/2010/main" val="1295802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66</a:t>
            </a:fld>
            <a:endParaRPr lang="en-US"/>
          </a:p>
        </p:txBody>
      </p:sp>
    </p:spTree>
    <p:extLst>
      <p:ext uri="{BB962C8B-B14F-4D97-AF65-F5344CB8AC3E}">
        <p14:creationId xmlns:p14="http://schemas.microsoft.com/office/powerpoint/2010/main" val="750047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785" marR="847725" indent="440690" algn="just">
              <a:lnSpc>
                <a:spcPct val="100000"/>
              </a:lnSpc>
              <a:spcBef>
                <a:spcPts val="100"/>
              </a:spcBef>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67</a:t>
            </a:fld>
            <a:endParaRPr lang="en-US"/>
          </a:p>
        </p:txBody>
      </p:sp>
    </p:spTree>
    <p:extLst>
      <p:ext uri="{BB962C8B-B14F-4D97-AF65-F5344CB8AC3E}">
        <p14:creationId xmlns:p14="http://schemas.microsoft.com/office/powerpoint/2010/main" val="3737012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68</a:t>
            </a:fld>
            <a:endParaRPr lang="en-US"/>
          </a:p>
        </p:txBody>
      </p:sp>
    </p:spTree>
    <p:extLst>
      <p:ext uri="{BB962C8B-B14F-4D97-AF65-F5344CB8AC3E}">
        <p14:creationId xmlns:p14="http://schemas.microsoft.com/office/powerpoint/2010/main" val="4091136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69</a:t>
            </a:fld>
            <a:endParaRPr lang="en-US"/>
          </a:p>
        </p:txBody>
      </p:sp>
    </p:spTree>
    <p:extLst>
      <p:ext uri="{BB962C8B-B14F-4D97-AF65-F5344CB8AC3E}">
        <p14:creationId xmlns:p14="http://schemas.microsoft.com/office/powerpoint/2010/main" val="32878309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70</a:t>
            </a:fld>
            <a:endParaRPr lang="en-US"/>
          </a:p>
        </p:txBody>
      </p:sp>
    </p:spTree>
    <p:extLst>
      <p:ext uri="{BB962C8B-B14F-4D97-AF65-F5344CB8AC3E}">
        <p14:creationId xmlns:p14="http://schemas.microsoft.com/office/powerpoint/2010/main" val="156183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285750" algn="jus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8</a:t>
            </a:fld>
            <a:endParaRPr lang="en-PH" altLang="en-US" sz="1200"/>
          </a:p>
        </p:txBody>
      </p:sp>
    </p:spTree>
    <p:extLst>
      <p:ext uri="{BB962C8B-B14F-4D97-AF65-F5344CB8AC3E}">
        <p14:creationId xmlns:p14="http://schemas.microsoft.com/office/powerpoint/2010/main" val="15199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71</a:t>
            </a:fld>
            <a:endParaRPr lang="en-US"/>
          </a:p>
        </p:txBody>
      </p:sp>
    </p:spTree>
    <p:extLst>
      <p:ext uri="{BB962C8B-B14F-4D97-AF65-F5344CB8AC3E}">
        <p14:creationId xmlns:p14="http://schemas.microsoft.com/office/powerpoint/2010/main" val="2580031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72</a:t>
            </a:fld>
            <a:endParaRPr lang="en-US"/>
          </a:p>
        </p:txBody>
      </p:sp>
    </p:spTree>
    <p:extLst>
      <p:ext uri="{BB962C8B-B14F-4D97-AF65-F5344CB8AC3E}">
        <p14:creationId xmlns:p14="http://schemas.microsoft.com/office/powerpoint/2010/main" val="30540783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6645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74</a:t>
            </a:fld>
            <a:endParaRPr lang="en-US"/>
          </a:p>
        </p:txBody>
      </p:sp>
    </p:spTree>
    <p:extLst>
      <p:ext uri="{BB962C8B-B14F-4D97-AF65-F5344CB8AC3E}">
        <p14:creationId xmlns:p14="http://schemas.microsoft.com/office/powerpoint/2010/main" val="16206208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6369216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3708192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solidFill>
                  <a:prstClr val="black"/>
                </a:solidFill>
              </a:rPr>
              <a:pPr/>
              <a:t>77</a:t>
            </a:fld>
            <a:endParaRPr lang="en-PH">
              <a:solidFill>
                <a:prstClr val="black"/>
              </a:solidFill>
            </a:endParaRPr>
          </a:p>
        </p:txBody>
      </p:sp>
    </p:spTree>
    <p:extLst>
      <p:ext uri="{BB962C8B-B14F-4D97-AF65-F5344CB8AC3E}">
        <p14:creationId xmlns:p14="http://schemas.microsoft.com/office/powerpoint/2010/main" val="41836308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8231111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ct val="0"/>
              </a:spcBef>
              <a:buNone/>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264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79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2000" dirty="0">
              <a:latin typeface="Franklin Gothic Medium Cond" panose="020B06060304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9</a:t>
            </a:fld>
            <a:endParaRPr lang="en-PH" altLang="en-US" sz="1200"/>
          </a:p>
        </p:txBody>
      </p:sp>
    </p:spTree>
    <p:extLst>
      <p:ext uri="{BB962C8B-B14F-4D97-AF65-F5344CB8AC3E}">
        <p14:creationId xmlns:p14="http://schemas.microsoft.com/office/powerpoint/2010/main" val="22366764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14313" y="703263"/>
            <a:ext cx="6376987" cy="358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8320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15913" y="809625"/>
            <a:ext cx="6175375"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0720" y="4783307"/>
            <a:ext cx="5445760" cy="4718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624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80975" y="809625"/>
            <a:ext cx="6445250"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14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863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84138" y="331788"/>
            <a:ext cx="6954838" cy="391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13972" y="4451956"/>
            <a:ext cx="6159480" cy="5155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6703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9850" y="631825"/>
            <a:ext cx="6665913"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9520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8263" y="596900"/>
            <a:ext cx="6943726" cy="3906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90330" y="4783306"/>
            <a:ext cx="5777948" cy="4957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01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5400" y="455613"/>
            <a:ext cx="6858000"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29096" y="4571271"/>
            <a:ext cx="6149008" cy="515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379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34950" y="781050"/>
            <a:ext cx="6337300" cy="356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4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lgn="just">
              <a:buFont typeface="Arial" panose="020B0604020202020204" pitchFamily="34" charset="0"/>
              <a:buChar char="•"/>
            </a:pPr>
            <a:endParaRPr lang="en-US" b="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90</a:t>
            </a:fld>
            <a:endParaRPr lang="en-PH" altLang="en-US" sz="1300"/>
          </a:p>
        </p:txBody>
      </p:sp>
    </p:spTree>
    <p:extLst>
      <p:ext uri="{BB962C8B-B14F-4D97-AF65-F5344CB8AC3E}">
        <p14:creationId xmlns:p14="http://schemas.microsoft.com/office/powerpoint/2010/main" val="46713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10</a:t>
            </a:fld>
            <a:endParaRPr lang="en-PH" altLang="en-US" sz="1200"/>
          </a:p>
        </p:txBody>
      </p:sp>
    </p:spTree>
    <p:extLst>
      <p:ext uri="{BB962C8B-B14F-4D97-AF65-F5344CB8AC3E}">
        <p14:creationId xmlns:p14="http://schemas.microsoft.com/office/powerpoint/2010/main" val="33037843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00013" y="4635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77079" y="4544767"/>
            <a:ext cx="5963478" cy="4506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157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209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9388" y="838200"/>
            <a:ext cx="6448425" cy="3627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37089" y="5140317"/>
            <a:ext cx="5533023"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3781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22250" y="944563"/>
            <a:ext cx="6361113" cy="3579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513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666932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a:xfrm>
            <a:off x="3856109" y="9440634"/>
            <a:ext cx="2950004" cy="496386"/>
          </a:xfrm>
          <a:prstGeom prst="rect">
            <a:avLst/>
          </a:prstGeom>
        </p:spPr>
        <p:txBody>
          <a:bodyPr/>
          <a:lstStyle/>
          <a:p>
            <a:fld id="{C42AFCD4-FA8C-438D-A42C-9357F554AB25}" type="slidenum">
              <a:rPr lang="en-PH" smtClean="0"/>
              <a:t>96</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27339461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endParaRPr lang="en-US" dirty="0">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106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177931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8322514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40">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100</a:t>
            </a:fld>
            <a:endParaRPr lang="en-PH"/>
          </a:p>
        </p:txBody>
      </p:sp>
    </p:spTree>
    <p:extLst>
      <p:ext uri="{BB962C8B-B14F-4D97-AF65-F5344CB8AC3E}">
        <p14:creationId xmlns:p14="http://schemas.microsoft.com/office/powerpoint/2010/main" val="378882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44F564AC-9A11-4F55-BE8F-585B82BD302B}"/>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5" name="Footer Placeholder 4">
            <a:extLst>
              <a:ext uri="{FF2B5EF4-FFF2-40B4-BE49-F238E27FC236}">
                <a16:creationId xmlns:a16="http://schemas.microsoft.com/office/drawing/2014/main" id="{01C58AD2-852E-483E-AB84-056B5FAEE3C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6008EC1-D12A-4848-BF7A-1834189B25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2754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FEF2F83-3C22-4AC1-929B-BFE04588CCA3}"/>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5" name="Footer Placeholder 4">
            <a:extLst>
              <a:ext uri="{FF2B5EF4-FFF2-40B4-BE49-F238E27FC236}">
                <a16:creationId xmlns:a16="http://schemas.microsoft.com/office/drawing/2014/main" id="{58469654-8BD3-48E2-9A97-29EF1297AD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1730D8B-0D1D-4B99-B84C-200013968C6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06654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7A31C1D-86BD-47B5-B168-AA909B3C01FE}"/>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5" name="Footer Placeholder 4">
            <a:extLst>
              <a:ext uri="{FF2B5EF4-FFF2-40B4-BE49-F238E27FC236}">
                <a16:creationId xmlns:a16="http://schemas.microsoft.com/office/drawing/2014/main" id="{3D293FAA-3F96-4708-AB01-86F1A6565A9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CC7CE1C-6BF5-4552-BC18-0096D011D2FE}"/>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2385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281CCB67-2509-4114-9128-4D753BF9B4A7}"/>
              </a:ext>
            </a:extLst>
          </p:cNvPr>
          <p:cNvSpPr>
            <a:spLocks noGrp="1"/>
          </p:cNvSpPr>
          <p:nvPr>
            <p:ph type="dt" sz="half" idx="10"/>
          </p:nvPr>
        </p:nvSpPr>
        <p:spPr/>
        <p:txBody>
          <a:bodyPr/>
          <a:lstStyle>
            <a:lvl1pPr>
              <a:defRPr/>
            </a:lvl1pPr>
          </a:lstStyle>
          <a:p>
            <a:pPr>
              <a:defRPr/>
            </a:pPr>
            <a:fld id="{C3E055A5-C9FC-4123-8BEC-B7FCFB8659A0}" type="datetimeFigureOut">
              <a:rPr lang="en-PH"/>
              <a:pPr>
                <a:defRPr/>
              </a:pPr>
              <a:t>03/10/2024</a:t>
            </a:fld>
            <a:endParaRPr lang="en-PH"/>
          </a:p>
        </p:txBody>
      </p:sp>
      <p:sp>
        <p:nvSpPr>
          <p:cNvPr id="5" name="Footer Placeholder 4">
            <a:extLst>
              <a:ext uri="{FF2B5EF4-FFF2-40B4-BE49-F238E27FC236}">
                <a16:creationId xmlns:a16="http://schemas.microsoft.com/office/drawing/2014/main" id="{473AA29C-E026-4F5C-85CE-C512F651B5A5}"/>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E4104B8-331B-4AB2-8369-DD2B06519FC7}"/>
              </a:ext>
            </a:extLst>
          </p:cNvPr>
          <p:cNvSpPr>
            <a:spLocks noGrp="1"/>
          </p:cNvSpPr>
          <p:nvPr>
            <p:ph type="sldNum" sz="quarter" idx="12"/>
          </p:nvPr>
        </p:nvSpPr>
        <p:spPr/>
        <p:txBody>
          <a:bodyPr/>
          <a:lstStyle>
            <a:lvl1pPr>
              <a:defRPr/>
            </a:lvl1pPr>
          </a:lstStyle>
          <a:p>
            <a:fld id="{FA642889-8E24-4420-BADF-D19F14460C77}" type="slidenum">
              <a:rPr lang="en-PH" altLang="en-US"/>
              <a:pPr/>
              <a:t>‹#›</a:t>
            </a:fld>
            <a:endParaRPr lang="en-PH" altLang="en-US"/>
          </a:p>
        </p:txBody>
      </p:sp>
    </p:spTree>
    <p:extLst>
      <p:ext uri="{BB962C8B-B14F-4D97-AF65-F5344CB8AC3E}">
        <p14:creationId xmlns:p14="http://schemas.microsoft.com/office/powerpoint/2010/main" val="359003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9AFAB29-0C6E-46E2-BC24-261727925B55}"/>
              </a:ext>
            </a:extLst>
          </p:cNvPr>
          <p:cNvSpPr>
            <a:spLocks noGrp="1"/>
          </p:cNvSpPr>
          <p:nvPr>
            <p:ph type="dt" sz="half" idx="10"/>
          </p:nvPr>
        </p:nvSpPr>
        <p:spPr/>
        <p:txBody>
          <a:bodyPr/>
          <a:lstStyle>
            <a:lvl1pPr>
              <a:defRPr/>
            </a:lvl1pPr>
          </a:lstStyle>
          <a:p>
            <a:pPr>
              <a:defRPr/>
            </a:pPr>
            <a:fld id="{6EC2887D-DD3A-46C2-B230-2D2299806F5B}" type="datetimeFigureOut">
              <a:rPr lang="en-PH"/>
              <a:pPr>
                <a:defRPr/>
              </a:pPr>
              <a:t>03/10/2024</a:t>
            </a:fld>
            <a:endParaRPr lang="en-PH"/>
          </a:p>
        </p:txBody>
      </p:sp>
      <p:sp>
        <p:nvSpPr>
          <p:cNvPr id="5" name="Footer Placeholder 4">
            <a:extLst>
              <a:ext uri="{FF2B5EF4-FFF2-40B4-BE49-F238E27FC236}">
                <a16:creationId xmlns:a16="http://schemas.microsoft.com/office/drawing/2014/main" id="{E4080C35-BDA1-43E2-8560-2F95766A79CF}"/>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DA424-CC0E-4179-9E9E-8000CB548631}"/>
              </a:ext>
            </a:extLst>
          </p:cNvPr>
          <p:cNvSpPr>
            <a:spLocks noGrp="1"/>
          </p:cNvSpPr>
          <p:nvPr>
            <p:ph type="sldNum" sz="quarter" idx="12"/>
          </p:nvPr>
        </p:nvSpPr>
        <p:spPr/>
        <p:txBody>
          <a:bodyPr/>
          <a:lstStyle>
            <a:lvl1pPr>
              <a:defRPr/>
            </a:lvl1pPr>
          </a:lstStyle>
          <a:p>
            <a:fld id="{DECDF01E-1BA7-47DD-85C1-EDD50AD6B57D}" type="slidenum">
              <a:rPr lang="en-PH" altLang="en-US"/>
              <a:pPr/>
              <a:t>‹#›</a:t>
            </a:fld>
            <a:endParaRPr lang="en-PH" altLang="en-US"/>
          </a:p>
        </p:txBody>
      </p:sp>
    </p:spTree>
    <p:extLst>
      <p:ext uri="{BB962C8B-B14F-4D97-AF65-F5344CB8AC3E}">
        <p14:creationId xmlns:p14="http://schemas.microsoft.com/office/powerpoint/2010/main" val="30551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39CA2-5CF2-4F2D-9AF7-3A9B8945DBE3}"/>
              </a:ext>
            </a:extLst>
          </p:cNvPr>
          <p:cNvSpPr>
            <a:spLocks noGrp="1"/>
          </p:cNvSpPr>
          <p:nvPr>
            <p:ph type="dt" sz="half" idx="10"/>
          </p:nvPr>
        </p:nvSpPr>
        <p:spPr/>
        <p:txBody>
          <a:bodyPr/>
          <a:lstStyle>
            <a:lvl1pPr>
              <a:defRPr/>
            </a:lvl1pPr>
          </a:lstStyle>
          <a:p>
            <a:pPr>
              <a:defRPr/>
            </a:pPr>
            <a:fld id="{DC454A16-CFEC-45BB-B532-B5D1A3C633AE}" type="datetimeFigureOut">
              <a:rPr lang="en-PH"/>
              <a:pPr>
                <a:defRPr/>
              </a:pPr>
              <a:t>03/10/2024</a:t>
            </a:fld>
            <a:endParaRPr lang="en-PH"/>
          </a:p>
        </p:txBody>
      </p:sp>
      <p:sp>
        <p:nvSpPr>
          <p:cNvPr id="5" name="Footer Placeholder 4">
            <a:extLst>
              <a:ext uri="{FF2B5EF4-FFF2-40B4-BE49-F238E27FC236}">
                <a16:creationId xmlns:a16="http://schemas.microsoft.com/office/drawing/2014/main" id="{D4C9AEFF-A3DB-4C80-9785-239E7AD9F20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AA420BA-CD2C-4BC5-B2C4-BCD24A5CD83B}"/>
              </a:ext>
            </a:extLst>
          </p:cNvPr>
          <p:cNvSpPr>
            <a:spLocks noGrp="1"/>
          </p:cNvSpPr>
          <p:nvPr>
            <p:ph type="sldNum" sz="quarter" idx="12"/>
          </p:nvPr>
        </p:nvSpPr>
        <p:spPr/>
        <p:txBody>
          <a:bodyPr/>
          <a:lstStyle>
            <a:lvl1pPr>
              <a:defRPr/>
            </a:lvl1pPr>
          </a:lstStyle>
          <a:p>
            <a:fld id="{E6FD80B9-7A95-45C9-B827-E7FB70B93608}" type="slidenum">
              <a:rPr lang="en-PH" altLang="en-US"/>
              <a:pPr/>
              <a:t>‹#›</a:t>
            </a:fld>
            <a:endParaRPr lang="en-PH" altLang="en-US"/>
          </a:p>
        </p:txBody>
      </p:sp>
    </p:spTree>
    <p:extLst>
      <p:ext uri="{BB962C8B-B14F-4D97-AF65-F5344CB8AC3E}">
        <p14:creationId xmlns:p14="http://schemas.microsoft.com/office/powerpoint/2010/main" val="329551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4978E98C-5B60-47E5-8C32-CBE8C08B3441}"/>
              </a:ext>
            </a:extLst>
          </p:cNvPr>
          <p:cNvSpPr>
            <a:spLocks noGrp="1"/>
          </p:cNvSpPr>
          <p:nvPr>
            <p:ph type="dt" sz="half" idx="10"/>
          </p:nvPr>
        </p:nvSpPr>
        <p:spPr/>
        <p:txBody>
          <a:bodyPr/>
          <a:lstStyle>
            <a:lvl1pPr>
              <a:defRPr/>
            </a:lvl1pPr>
          </a:lstStyle>
          <a:p>
            <a:pPr>
              <a:defRPr/>
            </a:pPr>
            <a:fld id="{A489ED69-5577-485C-A287-275F87723E03}" type="datetimeFigureOut">
              <a:rPr lang="en-PH"/>
              <a:pPr>
                <a:defRPr/>
              </a:pPr>
              <a:t>03/10/2024</a:t>
            </a:fld>
            <a:endParaRPr lang="en-PH"/>
          </a:p>
        </p:txBody>
      </p:sp>
      <p:sp>
        <p:nvSpPr>
          <p:cNvPr id="6" name="Footer Placeholder 4">
            <a:extLst>
              <a:ext uri="{FF2B5EF4-FFF2-40B4-BE49-F238E27FC236}">
                <a16:creationId xmlns:a16="http://schemas.microsoft.com/office/drawing/2014/main" id="{9EC343E2-EE6E-45C0-B628-FA954C1F0C9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03E5A47A-B097-44A9-AB9C-88848DF16D83}"/>
              </a:ext>
            </a:extLst>
          </p:cNvPr>
          <p:cNvSpPr>
            <a:spLocks noGrp="1"/>
          </p:cNvSpPr>
          <p:nvPr>
            <p:ph type="sldNum" sz="quarter" idx="12"/>
          </p:nvPr>
        </p:nvSpPr>
        <p:spPr/>
        <p:txBody>
          <a:bodyPr/>
          <a:lstStyle>
            <a:lvl1pPr>
              <a:defRPr/>
            </a:lvl1pPr>
          </a:lstStyle>
          <a:p>
            <a:fld id="{96D76A3B-2226-4D43-90FB-C077D019F74E}" type="slidenum">
              <a:rPr lang="en-PH" altLang="en-US"/>
              <a:pPr/>
              <a:t>‹#›</a:t>
            </a:fld>
            <a:endParaRPr lang="en-PH" altLang="en-US"/>
          </a:p>
        </p:txBody>
      </p:sp>
    </p:spTree>
    <p:extLst>
      <p:ext uri="{BB962C8B-B14F-4D97-AF65-F5344CB8AC3E}">
        <p14:creationId xmlns:p14="http://schemas.microsoft.com/office/powerpoint/2010/main" val="138105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BCE3E6FC-EB67-4A8B-9661-70F1625B6599}"/>
              </a:ext>
            </a:extLst>
          </p:cNvPr>
          <p:cNvSpPr>
            <a:spLocks noGrp="1"/>
          </p:cNvSpPr>
          <p:nvPr>
            <p:ph type="dt" sz="half" idx="10"/>
          </p:nvPr>
        </p:nvSpPr>
        <p:spPr/>
        <p:txBody>
          <a:bodyPr/>
          <a:lstStyle>
            <a:lvl1pPr>
              <a:defRPr/>
            </a:lvl1pPr>
          </a:lstStyle>
          <a:p>
            <a:pPr>
              <a:defRPr/>
            </a:pPr>
            <a:fld id="{84762419-51EC-436B-B19D-53120FC6C00F}" type="datetimeFigureOut">
              <a:rPr lang="en-PH"/>
              <a:pPr>
                <a:defRPr/>
              </a:pPr>
              <a:t>03/10/2024</a:t>
            </a:fld>
            <a:endParaRPr lang="en-PH"/>
          </a:p>
        </p:txBody>
      </p:sp>
      <p:sp>
        <p:nvSpPr>
          <p:cNvPr id="8" name="Footer Placeholder 4">
            <a:extLst>
              <a:ext uri="{FF2B5EF4-FFF2-40B4-BE49-F238E27FC236}">
                <a16:creationId xmlns:a16="http://schemas.microsoft.com/office/drawing/2014/main" id="{D33FCB32-9356-4D6A-A1F0-402D7ADE2DD5}"/>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219F1DB1-14BD-4848-A56C-2C51C5E42833}"/>
              </a:ext>
            </a:extLst>
          </p:cNvPr>
          <p:cNvSpPr>
            <a:spLocks noGrp="1"/>
          </p:cNvSpPr>
          <p:nvPr>
            <p:ph type="sldNum" sz="quarter" idx="12"/>
          </p:nvPr>
        </p:nvSpPr>
        <p:spPr/>
        <p:txBody>
          <a:bodyPr/>
          <a:lstStyle>
            <a:lvl1pPr>
              <a:defRPr/>
            </a:lvl1pPr>
          </a:lstStyle>
          <a:p>
            <a:fld id="{5D59F6A4-00E2-4879-AB5D-DB94D4E83434}" type="slidenum">
              <a:rPr lang="en-PH" altLang="en-US"/>
              <a:pPr/>
              <a:t>‹#›</a:t>
            </a:fld>
            <a:endParaRPr lang="en-PH" altLang="en-US"/>
          </a:p>
        </p:txBody>
      </p:sp>
    </p:spTree>
    <p:extLst>
      <p:ext uri="{BB962C8B-B14F-4D97-AF65-F5344CB8AC3E}">
        <p14:creationId xmlns:p14="http://schemas.microsoft.com/office/powerpoint/2010/main" val="207331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744B2E1F-01AA-49E9-8CA4-D157813C2E90}"/>
              </a:ext>
            </a:extLst>
          </p:cNvPr>
          <p:cNvSpPr>
            <a:spLocks noGrp="1"/>
          </p:cNvSpPr>
          <p:nvPr>
            <p:ph type="dt" sz="half" idx="10"/>
          </p:nvPr>
        </p:nvSpPr>
        <p:spPr/>
        <p:txBody>
          <a:bodyPr/>
          <a:lstStyle>
            <a:lvl1pPr>
              <a:defRPr/>
            </a:lvl1pPr>
          </a:lstStyle>
          <a:p>
            <a:pPr>
              <a:defRPr/>
            </a:pPr>
            <a:fld id="{2C9CDDFF-EDC9-4272-B2D3-336B71856B0D}" type="datetimeFigureOut">
              <a:rPr lang="en-PH"/>
              <a:pPr>
                <a:defRPr/>
              </a:pPr>
              <a:t>03/10/2024</a:t>
            </a:fld>
            <a:endParaRPr lang="en-PH"/>
          </a:p>
        </p:txBody>
      </p:sp>
      <p:sp>
        <p:nvSpPr>
          <p:cNvPr id="4" name="Footer Placeholder 4">
            <a:extLst>
              <a:ext uri="{FF2B5EF4-FFF2-40B4-BE49-F238E27FC236}">
                <a16:creationId xmlns:a16="http://schemas.microsoft.com/office/drawing/2014/main" id="{068EC955-B1BD-4DBE-955C-F5BE5C9EA7BA}"/>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6FE2D9E5-D849-4166-B9CB-EE4AE3FBA4A8}"/>
              </a:ext>
            </a:extLst>
          </p:cNvPr>
          <p:cNvSpPr>
            <a:spLocks noGrp="1"/>
          </p:cNvSpPr>
          <p:nvPr>
            <p:ph type="sldNum" sz="quarter" idx="12"/>
          </p:nvPr>
        </p:nvSpPr>
        <p:spPr/>
        <p:txBody>
          <a:bodyPr/>
          <a:lstStyle>
            <a:lvl1pPr>
              <a:defRPr/>
            </a:lvl1pPr>
          </a:lstStyle>
          <a:p>
            <a:fld id="{00E18D15-0994-48C2-92D4-D7000008E24A}" type="slidenum">
              <a:rPr lang="en-PH" altLang="en-US"/>
              <a:pPr/>
              <a:t>‹#›</a:t>
            </a:fld>
            <a:endParaRPr lang="en-PH" altLang="en-US"/>
          </a:p>
        </p:txBody>
      </p:sp>
    </p:spTree>
    <p:extLst>
      <p:ext uri="{BB962C8B-B14F-4D97-AF65-F5344CB8AC3E}">
        <p14:creationId xmlns:p14="http://schemas.microsoft.com/office/powerpoint/2010/main" val="238059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A87910-1150-40C5-86E4-1E78EB24F7EF}"/>
              </a:ext>
            </a:extLst>
          </p:cNvPr>
          <p:cNvSpPr>
            <a:spLocks noGrp="1"/>
          </p:cNvSpPr>
          <p:nvPr>
            <p:ph type="dt" sz="half" idx="10"/>
          </p:nvPr>
        </p:nvSpPr>
        <p:spPr/>
        <p:txBody>
          <a:bodyPr/>
          <a:lstStyle>
            <a:lvl1pPr>
              <a:defRPr/>
            </a:lvl1pPr>
          </a:lstStyle>
          <a:p>
            <a:pPr>
              <a:defRPr/>
            </a:pPr>
            <a:fld id="{85A5CB37-C85A-4CB3-B6A3-2F989C6886F2}" type="datetimeFigureOut">
              <a:rPr lang="en-PH"/>
              <a:pPr>
                <a:defRPr/>
              </a:pPr>
              <a:t>03/10/2024</a:t>
            </a:fld>
            <a:endParaRPr lang="en-PH"/>
          </a:p>
        </p:txBody>
      </p:sp>
      <p:sp>
        <p:nvSpPr>
          <p:cNvPr id="3" name="Footer Placeholder 4">
            <a:extLst>
              <a:ext uri="{FF2B5EF4-FFF2-40B4-BE49-F238E27FC236}">
                <a16:creationId xmlns:a16="http://schemas.microsoft.com/office/drawing/2014/main" id="{EF58308B-534C-4845-8FF5-C580A51D49E6}"/>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1839991A-6139-44F2-801C-5E533D236FEA}"/>
              </a:ext>
            </a:extLst>
          </p:cNvPr>
          <p:cNvSpPr>
            <a:spLocks noGrp="1"/>
          </p:cNvSpPr>
          <p:nvPr>
            <p:ph type="sldNum" sz="quarter" idx="12"/>
          </p:nvPr>
        </p:nvSpPr>
        <p:spPr/>
        <p:txBody>
          <a:bodyPr/>
          <a:lstStyle>
            <a:lvl1pPr>
              <a:defRPr/>
            </a:lvl1pPr>
          </a:lstStyle>
          <a:p>
            <a:fld id="{F83F373F-6A0B-4D2C-BA4F-15F0E23B90CD}" type="slidenum">
              <a:rPr lang="en-PH" altLang="en-US"/>
              <a:pPr/>
              <a:t>‹#›</a:t>
            </a:fld>
            <a:endParaRPr lang="en-PH" altLang="en-US"/>
          </a:p>
        </p:txBody>
      </p:sp>
    </p:spTree>
    <p:extLst>
      <p:ext uri="{BB962C8B-B14F-4D97-AF65-F5344CB8AC3E}">
        <p14:creationId xmlns:p14="http://schemas.microsoft.com/office/powerpoint/2010/main" val="92973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A1FA19-B976-4875-B7C1-C8FBF54B3255}"/>
              </a:ext>
            </a:extLst>
          </p:cNvPr>
          <p:cNvSpPr>
            <a:spLocks noGrp="1"/>
          </p:cNvSpPr>
          <p:nvPr>
            <p:ph type="dt" sz="half" idx="10"/>
          </p:nvPr>
        </p:nvSpPr>
        <p:spPr/>
        <p:txBody>
          <a:bodyPr/>
          <a:lstStyle>
            <a:lvl1pPr>
              <a:defRPr/>
            </a:lvl1pPr>
          </a:lstStyle>
          <a:p>
            <a:pPr>
              <a:defRPr/>
            </a:pPr>
            <a:fld id="{AAB453A3-D9B8-4B66-B22A-E4E69E233DC5}" type="datetimeFigureOut">
              <a:rPr lang="en-PH"/>
              <a:pPr>
                <a:defRPr/>
              </a:pPr>
              <a:t>03/10/2024</a:t>
            </a:fld>
            <a:endParaRPr lang="en-PH"/>
          </a:p>
        </p:txBody>
      </p:sp>
      <p:sp>
        <p:nvSpPr>
          <p:cNvPr id="6" name="Footer Placeholder 4">
            <a:extLst>
              <a:ext uri="{FF2B5EF4-FFF2-40B4-BE49-F238E27FC236}">
                <a16:creationId xmlns:a16="http://schemas.microsoft.com/office/drawing/2014/main" id="{E214C6EC-BEB7-4537-B28E-D20D5A5C078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D8B8A696-4AF4-4799-A69F-1BE220B9C7AC}"/>
              </a:ext>
            </a:extLst>
          </p:cNvPr>
          <p:cNvSpPr>
            <a:spLocks noGrp="1"/>
          </p:cNvSpPr>
          <p:nvPr>
            <p:ph type="sldNum" sz="quarter" idx="12"/>
          </p:nvPr>
        </p:nvSpPr>
        <p:spPr/>
        <p:txBody>
          <a:bodyPr/>
          <a:lstStyle>
            <a:lvl1pPr>
              <a:defRPr/>
            </a:lvl1pPr>
          </a:lstStyle>
          <a:p>
            <a:fld id="{E9A97170-7210-46B4-8102-C84890418A14}" type="slidenum">
              <a:rPr lang="en-PH" altLang="en-US"/>
              <a:pPr/>
              <a:t>‹#›</a:t>
            </a:fld>
            <a:endParaRPr lang="en-PH" altLang="en-US"/>
          </a:p>
        </p:txBody>
      </p:sp>
    </p:spTree>
    <p:extLst>
      <p:ext uri="{BB962C8B-B14F-4D97-AF65-F5344CB8AC3E}">
        <p14:creationId xmlns:p14="http://schemas.microsoft.com/office/powerpoint/2010/main" val="22854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92476DA-16B9-4D8E-8937-03DEB3DBFCC9}"/>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5" name="Footer Placeholder 4">
            <a:extLst>
              <a:ext uri="{FF2B5EF4-FFF2-40B4-BE49-F238E27FC236}">
                <a16:creationId xmlns:a16="http://schemas.microsoft.com/office/drawing/2014/main" id="{B6F6E3B5-8442-4BBF-89D8-4956E74E0EB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5CAC3EA-6017-40F8-BEBA-AE9963953704}"/>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73360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2CC112F-47F4-4585-BC27-9A4403B56925}"/>
              </a:ext>
            </a:extLst>
          </p:cNvPr>
          <p:cNvSpPr>
            <a:spLocks noGrp="1"/>
          </p:cNvSpPr>
          <p:nvPr>
            <p:ph type="dt" sz="half" idx="10"/>
          </p:nvPr>
        </p:nvSpPr>
        <p:spPr/>
        <p:txBody>
          <a:bodyPr/>
          <a:lstStyle>
            <a:lvl1pPr>
              <a:defRPr/>
            </a:lvl1pPr>
          </a:lstStyle>
          <a:p>
            <a:pPr>
              <a:defRPr/>
            </a:pPr>
            <a:fld id="{14F3734C-B464-4C8B-9E26-7742F7878A77}" type="datetimeFigureOut">
              <a:rPr lang="en-PH"/>
              <a:pPr>
                <a:defRPr/>
              </a:pPr>
              <a:t>03/10/2024</a:t>
            </a:fld>
            <a:endParaRPr lang="en-PH"/>
          </a:p>
        </p:txBody>
      </p:sp>
      <p:sp>
        <p:nvSpPr>
          <p:cNvPr id="6" name="Footer Placeholder 4">
            <a:extLst>
              <a:ext uri="{FF2B5EF4-FFF2-40B4-BE49-F238E27FC236}">
                <a16:creationId xmlns:a16="http://schemas.microsoft.com/office/drawing/2014/main" id="{45F9411A-8C1A-47B1-87AE-D552B1002049}"/>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BAAE17D8-A9A3-48DF-A0D8-46C300DF9010}"/>
              </a:ext>
            </a:extLst>
          </p:cNvPr>
          <p:cNvSpPr>
            <a:spLocks noGrp="1"/>
          </p:cNvSpPr>
          <p:nvPr>
            <p:ph type="sldNum" sz="quarter" idx="12"/>
          </p:nvPr>
        </p:nvSpPr>
        <p:spPr/>
        <p:txBody>
          <a:bodyPr/>
          <a:lstStyle>
            <a:lvl1pPr>
              <a:defRPr/>
            </a:lvl1pPr>
          </a:lstStyle>
          <a:p>
            <a:fld id="{52D941A3-D4B2-4FDF-A8E3-C061524F0D2B}" type="slidenum">
              <a:rPr lang="en-PH" altLang="en-US"/>
              <a:pPr/>
              <a:t>‹#›</a:t>
            </a:fld>
            <a:endParaRPr lang="en-PH" altLang="en-US"/>
          </a:p>
        </p:txBody>
      </p:sp>
    </p:spTree>
    <p:extLst>
      <p:ext uri="{BB962C8B-B14F-4D97-AF65-F5344CB8AC3E}">
        <p14:creationId xmlns:p14="http://schemas.microsoft.com/office/powerpoint/2010/main" val="213923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1A3749A-3A64-40DD-8B8C-C60D9DD18C34}"/>
              </a:ext>
            </a:extLst>
          </p:cNvPr>
          <p:cNvSpPr>
            <a:spLocks noGrp="1"/>
          </p:cNvSpPr>
          <p:nvPr>
            <p:ph type="dt" sz="half" idx="10"/>
          </p:nvPr>
        </p:nvSpPr>
        <p:spPr/>
        <p:txBody>
          <a:bodyPr/>
          <a:lstStyle>
            <a:lvl1pPr>
              <a:defRPr/>
            </a:lvl1pPr>
          </a:lstStyle>
          <a:p>
            <a:pPr>
              <a:defRPr/>
            </a:pPr>
            <a:fld id="{9F9FF6A2-2B5C-4BB2-8E0C-3F414DC35F39}" type="datetimeFigureOut">
              <a:rPr lang="en-PH"/>
              <a:pPr>
                <a:defRPr/>
              </a:pPr>
              <a:t>03/10/2024</a:t>
            </a:fld>
            <a:endParaRPr lang="en-PH"/>
          </a:p>
        </p:txBody>
      </p:sp>
      <p:sp>
        <p:nvSpPr>
          <p:cNvPr id="5" name="Footer Placeholder 4">
            <a:extLst>
              <a:ext uri="{FF2B5EF4-FFF2-40B4-BE49-F238E27FC236}">
                <a16:creationId xmlns:a16="http://schemas.microsoft.com/office/drawing/2014/main" id="{9CDA33A8-CD44-48BC-88C0-25528C464CDC}"/>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67529F0-4490-451D-9B91-3F7655FED263}"/>
              </a:ext>
            </a:extLst>
          </p:cNvPr>
          <p:cNvSpPr>
            <a:spLocks noGrp="1"/>
          </p:cNvSpPr>
          <p:nvPr>
            <p:ph type="sldNum" sz="quarter" idx="12"/>
          </p:nvPr>
        </p:nvSpPr>
        <p:spPr/>
        <p:txBody>
          <a:bodyPr/>
          <a:lstStyle>
            <a:lvl1pPr>
              <a:defRPr/>
            </a:lvl1pPr>
          </a:lstStyle>
          <a:p>
            <a:fld id="{DFFF5D5B-069C-4EA9-8730-8431794DCEAA}" type="slidenum">
              <a:rPr lang="en-PH" altLang="en-US"/>
              <a:pPr/>
              <a:t>‹#›</a:t>
            </a:fld>
            <a:endParaRPr lang="en-PH" altLang="en-US"/>
          </a:p>
        </p:txBody>
      </p:sp>
    </p:spTree>
    <p:extLst>
      <p:ext uri="{BB962C8B-B14F-4D97-AF65-F5344CB8AC3E}">
        <p14:creationId xmlns:p14="http://schemas.microsoft.com/office/powerpoint/2010/main" val="113011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9846161-91FF-4290-B45C-4DBBE0E89237}"/>
              </a:ext>
            </a:extLst>
          </p:cNvPr>
          <p:cNvSpPr>
            <a:spLocks noGrp="1"/>
          </p:cNvSpPr>
          <p:nvPr>
            <p:ph type="dt" sz="half" idx="10"/>
          </p:nvPr>
        </p:nvSpPr>
        <p:spPr/>
        <p:txBody>
          <a:bodyPr/>
          <a:lstStyle>
            <a:lvl1pPr>
              <a:defRPr/>
            </a:lvl1pPr>
          </a:lstStyle>
          <a:p>
            <a:pPr>
              <a:defRPr/>
            </a:pPr>
            <a:fld id="{AC5EAA72-C2C6-4FB7-AFAD-2DAD352C1167}" type="datetimeFigureOut">
              <a:rPr lang="en-PH"/>
              <a:pPr>
                <a:defRPr/>
              </a:pPr>
              <a:t>03/10/2024</a:t>
            </a:fld>
            <a:endParaRPr lang="en-PH"/>
          </a:p>
        </p:txBody>
      </p:sp>
      <p:sp>
        <p:nvSpPr>
          <p:cNvPr id="5" name="Footer Placeholder 4">
            <a:extLst>
              <a:ext uri="{FF2B5EF4-FFF2-40B4-BE49-F238E27FC236}">
                <a16:creationId xmlns:a16="http://schemas.microsoft.com/office/drawing/2014/main" id="{C7A2FAE6-1D80-46BA-9FC4-63421878A448}"/>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688AF-72E1-4358-A8FA-30BCFB3AF8E2}"/>
              </a:ext>
            </a:extLst>
          </p:cNvPr>
          <p:cNvSpPr>
            <a:spLocks noGrp="1"/>
          </p:cNvSpPr>
          <p:nvPr>
            <p:ph type="sldNum" sz="quarter" idx="12"/>
          </p:nvPr>
        </p:nvSpPr>
        <p:spPr/>
        <p:txBody>
          <a:bodyPr/>
          <a:lstStyle>
            <a:lvl1pPr>
              <a:defRPr/>
            </a:lvl1pPr>
          </a:lstStyle>
          <a:p>
            <a:fld id="{043DFAF7-6FAE-4C5E-9674-DE387D23E0B6}" type="slidenum">
              <a:rPr lang="en-PH" altLang="en-US"/>
              <a:pPr/>
              <a:t>‹#›</a:t>
            </a:fld>
            <a:endParaRPr lang="en-PH" altLang="en-US"/>
          </a:p>
        </p:txBody>
      </p:sp>
    </p:spTree>
    <p:extLst>
      <p:ext uri="{BB962C8B-B14F-4D97-AF65-F5344CB8AC3E}">
        <p14:creationId xmlns:p14="http://schemas.microsoft.com/office/powerpoint/2010/main" val="233449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3A91B11B-01F3-4C7A-820A-EFC24364B661}"/>
              </a:ext>
            </a:extLst>
          </p:cNvPr>
          <p:cNvSpPr>
            <a:spLocks noGrp="1"/>
          </p:cNvSpPr>
          <p:nvPr>
            <p:ph type="dt" sz="half" idx="10"/>
          </p:nvPr>
        </p:nvSpPr>
        <p:spPr/>
        <p:txBody>
          <a:bodyPr/>
          <a:lstStyle>
            <a:lvl1pPr>
              <a:defRPr/>
            </a:lvl1pPr>
          </a:lstStyle>
          <a:p>
            <a:pPr>
              <a:defRPr/>
            </a:pPr>
            <a:fld id="{5BA549DA-D841-427B-B94D-5CC5B68BC1EF}" type="datetimeFigureOut">
              <a:rPr lang="en-PH"/>
              <a:pPr>
                <a:defRPr/>
              </a:pPr>
              <a:t>03/10/2024</a:t>
            </a:fld>
            <a:endParaRPr lang="en-PH"/>
          </a:p>
        </p:txBody>
      </p:sp>
      <p:sp>
        <p:nvSpPr>
          <p:cNvPr id="5" name="Footer Placeholder 4">
            <a:extLst>
              <a:ext uri="{FF2B5EF4-FFF2-40B4-BE49-F238E27FC236}">
                <a16:creationId xmlns:a16="http://schemas.microsoft.com/office/drawing/2014/main" id="{EBD82600-6706-44A3-A84A-96FAC73F3B6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608C0D2-5494-4B56-B4B6-B6D1CE0817DD}"/>
              </a:ext>
            </a:extLst>
          </p:cNvPr>
          <p:cNvSpPr>
            <a:spLocks noGrp="1"/>
          </p:cNvSpPr>
          <p:nvPr>
            <p:ph type="sldNum" sz="quarter" idx="12"/>
          </p:nvPr>
        </p:nvSpPr>
        <p:spPr/>
        <p:txBody>
          <a:bodyPr/>
          <a:lstStyle>
            <a:lvl1pPr>
              <a:defRPr/>
            </a:lvl1pPr>
          </a:lstStyle>
          <a:p>
            <a:fld id="{044E17C0-DF76-4E28-B06F-186725687F96}" type="slidenum">
              <a:rPr lang="en-PH" altLang="en-US"/>
              <a:pPr/>
              <a:t>‹#›</a:t>
            </a:fld>
            <a:endParaRPr lang="en-PH" altLang="en-US"/>
          </a:p>
        </p:txBody>
      </p:sp>
    </p:spTree>
    <p:extLst>
      <p:ext uri="{BB962C8B-B14F-4D97-AF65-F5344CB8AC3E}">
        <p14:creationId xmlns:p14="http://schemas.microsoft.com/office/powerpoint/2010/main" val="74699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421591D-66B0-4D60-BA68-8E63B8F2B409}"/>
              </a:ext>
            </a:extLst>
          </p:cNvPr>
          <p:cNvSpPr>
            <a:spLocks noGrp="1"/>
          </p:cNvSpPr>
          <p:nvPr>
            <p:ph type="dt" sz="half" idx="10"/>
          </p:nvPr>
        </p:nvSpPr>
        <p:spPr/>
        <p:txBody>
          <a:bodyPr/>
          <a:lstStyle>
            <a:lvl1pPr>
              <a:defRPr/>
            </a:lvl1pPr>
          </a:lstStyle>
          <a:p>
            <a:pPr>
              <a:defRPr/>
            </a:pPr>
            <a:fld id="{A674276F-6ED5-41D0-A555-7578725B9C7A}" type="datetimeFigureOut">
              <a:rPr lang="en-PH"/>
              <a:pPr>
                <a:defRPr/>
              </a:pPr>
              <a:t>03/10/2024</a:t>
            </a:fld>
            <a:endParaRPr lang="en-PH"/>
          </a:p>
        </p:txBody>
      </p:sp>
      <p:sp>
        <p:nvSpPr>
          <p:cNvPr id="5" name="Footer Placeholder 4">
            <a:extLst>
              <a:ext uri="{FF2B5EF4-FFF2-40B4-BE49-F238E27FC236}">
                <a16:creationId xmlns:a16="http://schemas.microsoft.com/office/drawing/2014/main" id="{B53555CD-97E3-4956-A478-D18A43CC1C19}"/>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33DAB9B-D35C-408F-A204-62DEA2E4E772}"/>
              </a:ext>
            </a:extLst>
          </p:cNvPr>
          <p:cNvSpPr>
            <a:spLocks noGrp="1"/>
          </p:cNvSpPr>
          <p:nvPr>
            <p:ph type="sldNum" sz="quarter" idx="12"/>
          </p:nvPr>
        </p:nvSpPr>
        <p:spPr/>
        <p:txBody>
          <a:bodyPr/>
          <a:lstStyle>
            <a:lvl1pPr>
              <a:defRPr/>
            </a:lvl1pPr>
          </a:lstStyle>
          <a:p>
            <a:fld id="{69AAF0C1-75E4-4D42-A23F-4DF6902C66C1}" type="slidenum">
              <a:rPr lang="en-PH" altLang="en-US"/>
              <a:pPr/>
              <a:t>‹#›</a:t>
            </a:fld>
            <a:endParaRPr lang="en-PH" altLang="en-US"/>
          </a:p>
        </p:txBody>
      </p:sp>
    </p:spTree>
    <p:extLst>
      <p:ext uri="{BB962C8B-B14F-4D97-AF65-F5344CB8AC3E}">
        <p14:creationId xmlns:p14="http://schemas.microsoft.com/office/powerpoint/2010/main" val="3737731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70E0D-50BA-4092-8D0F-B384359FF046}"/>
              </a:ext>
            </a:extLst>
          </p:cNvPr>
          <p:cNvSpPr>
            <a:spLocks noGrp="1"/>
          </p:cNvSpPr>
          <p:nvPr>
            <p:ph type="dt" sz="half" idx="10"/>
          </p:nvPr>
        </p:nvSpPr>
        <p:spPr/>
        <p:txBody>
          <a:bodyPr/>
          <a:lstStyle>
            <a:lvl1pPr>
              <a:defRPr/>
            </a:lvl1pPr>
          </a:lstStyle>
          <a:p>
            <a:pPr>
              <a:defRPr/>
            </a:pPr>
            <a:fld id="{36CF4645-21C8-47E1-9B16-454BE37CAB39}" type="datetimeFigureOut">
              <a:rPr lang="en-PH"/>
              <a:pPr>
                <a:defRPr/>
              </a:pPr>
              <a:t>03/10/2024</a:t>
            </a:fld>
            <a:endParaRPr lang="en-PH"/>
          </a:p>
        </p:txBody>
      </p:sp>
      <p:sp>
        <p:nvSpPr>
          <p:cNvPr id="5" name="Footer Placeholder 4">
            <a:extLst>
              <a:ext uri="{FF2B5EF4-FFF2-40B4-BE49-F238E27FC236}">
                <a16:creationId xmlns:a16="http://schemas.microsoft.com/office/drawing/2014/main" id="{26DE9936-8E29-4F97-B841-6D8CF6E0D82B}"/>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70DE2A7-8403-4AA7-9A06-DB49AE4A465D}"/>
              </a:ext>
            </a:extLst>
          </p:cNvPr>
          <p:cNvSpPr>
            <a:spLocks noGrp="1"/>
          </p:cNvSpPr>
          <p:nvPr>
            <p:ph type="sldNum" sz="quarter" idx="12"/>
          </p:nvPr>
        </p:nvSpPr>
        <p:spPr/>
        <p:txBody>
          <a:bodyPr/>
          <a:lstStyle>
            <a:lvl1pPr>
              <a:defRPr/>
            </a:lvl1pPr>
          </a:lstStyle>
          <a:p>
            <a:fld id="{989A4502-0295-45E2-99DC-B375BAD958F1}" type="slidenum">
              <a:rPr lang="en-PH" altLang="en-US"/>
              <a:pPr/>
              <a:t>‹#›</a:t>
            </a:fld>
            <a:endParaRPr lang="en-PH" altLang="en-US"/>
          </a:p>
        </p:txBody>
      </p:sp>
    </p:spTree>
    <p:extLst>
      <p:ext uri="{BB962C8B-B14F-4D97-AF65-F5344CB8AC3E}">
        <p14:creationId xmlns:p14="http://schemas.microsoft.com/office/powerpoint/2010/main" val="2076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3528CC47-B08D-441F-8D45-B0F75BE5878F}"/>
              </a:ext>
            </a:extLst>
          </p:cNvPr>
          <p:cNvSpPr>
            <a:spLocks noGrp="1"/>
          </p:cNvSpPr>
          <p:nvPr>
            <p:ph type="dt" sz="half" idx="10"/>
          </p:nvPr>
        </p:nvSpPr>
        <p:spPr/>
        <p:txBody>
          <a:bodyPr/>
          <a:lstStyle>
            <a:lvl1pPr>
              <a:defRPr/>
            </a:lvl1pPr>
          </a:lstStyle>
          <a:p>
            <a:pPr>
              <a:defRPr/>
            </a:pPr>
            <a:fld id="{7D9538B7-82D6-4929-BF8A-08F5725EB512}" type="datetimeFigureOut">
              <a:rPr lang="en-PH"/>
              <a:pPr>
                <a:defRPr/>
              </a:pPr>
              <a:t>03/10/2024</a:t>
            </a:fld>
            <a:endParaRPr lang="en-PH"/>
          </a:p>
        </p:txBody>
      </p:sp>
      <p:sp>
        <p:nvSpPr>
          <p:cNvPr id="6" name="Footer Placeholder 4">
            <a:extLst>
              <a:ext uri="{FF2B5EF4-FFF2-40B4-BE49-F238E27FC236}">
                <a16:creationId xmlns:a16="http://schemas.microsoft.com/office/drawing/2014/main" id="{E8504318-1D1B-4003-9A5C-B4741EAE35EC}"/>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4F75871C-9674-4A1E-A49B-1BDC74784809}"/>
              </a:ext>
            </a:extLst>
          </p:cNvPr>
          <p:cNvSpPr>
            <a:spLocks noGrp="1"/>
          </p:cNvSpPr>
          <p:nvPr>
            <p:ph type="sldNum" sz="quarter" idx="12"/>
          </p:nvPr>
        </p:nvSpPr>
        <p:spPr/>
        <p:txBody>
          <a:bodyPr/>
          <a:lstStyle>
            <a:lvl1pPr>
              <a:defRPr/>
            </a:lvl1pPr>
          </a:lstStyle>
          <a:p>
            <a:fld id="{A3D4BB53-9C91-4B97-B95F-CC9354516FD5}" type="slidenum">
              <a:rPr lang="en-PH" altLang="en-US"/>
              <a:pPr/>
              <a:t>‹#›</a:t>
            </a:fld>
            <a:endParaRPr lang="en-PH" altLang="en-US"/>
          </a:p>
        </p:txBody>
      </p:sp>
    </p:spTree>
    <p:extLst>
      <p:ext uri="{BB962C8B-B14F-4D97-AF65-F5344CB8AC3E}">
        <p14:creationId xmlns:p14="http://schemas.microsoft.com/office/powerpoint/2010/main" val="270225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E20058DE-4643-40D1-BD72-62A887467319}"/>
              </a:ext>
            </a:extLst>
          </p:cNvPr>
          <p:cNvSpPr>
            <a:spLocks noGrp="1"/>
          </p:cNvSpPr>
          <p:nvPr>
            <p:ph type="dt" sz="half" idx="10"/>
          </p:nvPr>
        </p:nvSpPr>
        <p:spPr/>
        <p:txBody>
          <a:bodyPr/>
          <a:lstStyle>
            <a:lvl1pPr>
              <a:defRPr/>
            </a:lvl1pPr>
          </a:lstStyle>
          <a:p>
            <a:pPr>
              <a:defRPr/>
            </a:pPr>
            <a:fld id="{A3E518CA-D036-4F7B-8462-416CC6D7CE56}" type="datetimeFigureOut">
              <a:rPr lang="en-PH"/>
              <a:pPr>
                <a:defRPr/>
              </a:pPr>
              <a:t>03/10/2024</a:t>
            </a:fld>
            <a:endParaRPr lang="en-PH"/>
          </a:p>
        </p:txBody>
      </p:sp>
      <p:sp>
        <p:nvSpPr>
          <p:cNvPr id="8" name="Footer Placeholder 4">
            <a:extLst>
              <a:ext uri="{FF2B5EF4-FFF2-40B4-BE49-F238E27FC236}">
                <a16:creationId xmlns:a16="http://schemas.microsoft.com/office/drawing/2014/main" id="{ED9E0AD5-BFCE-49D9-8E7D-C5CBF6589C92}"/>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F5B88E59-43F2-47BD-84E8-277EC13B8C5D}"/>
              </a:ext>
            </a:extLst>
          </p:cNvPr>
          <p:cNvSpPr>
            <a:spLocks noGrp="1"/>
          </p:cNvSpPr>
          <p:nvPr>
            <p:ph type="sldNum" sz="quarter" idx="12"/>
          </p:nvPr>
        </p:nvSpPr>
        <p:spPr/>
        <p:txBody>
          <a:bodyPr/>
          <a:lstStyle>
            <a:lvl1pPr>
              <a:defRPr/>
            </a:lvl1pPr>
          </a:lstStyle>
          <a:p>
            <a:fld id="{9BA12B91-F035-441A-A1F8-D650B4DA5280}" type="slidenum">
              <a:rPr lang="en-PH" altLang="en-US"/>
              <a:pPr/>
              <a:t>‹#›</a:t>
            </a:fld>
            <a:endParaRPr lang="en-PH" altLang="en-US"/>
          </a:p>
        </p:txBody>
      </p:sp>
    </p:spTree>
    <p:extLst>
      <p:ext uri="{BB962C8B-B14F-4D97-AF65-F5344CB8AC3E}">
        <p14:creationId xmlns:p14="http://schemas.microsoft.com/office/powerpoint/2010/main" val="299858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1C78446F-2E81-4CB3-BAA1-AEF6C748AB47}"/>
              </a:ext>
            </a:extLst>
          </p:cNvPr>
          <p:cNvSpPr>
            <a:spLocks noGrp="1"/>
          </p:cNvSpPr>
          <p:nvPr>
            <p:ph type="dt" sz="half" idx="10"/>
          </p:nvPr>
        </p:nvSpPr>
        <p:spPr/>
        <p:txBody>
          <a:bodyPr/>
          <a:lstStyle>
            <a:lvl1pPr>
              <a:defRPr/>
            </a:lvl1pPr>
          </a:lstStyle>
          <a:p>
            <a:pPr>
              <a:defRPr/>
            </a:pPr>
            <a:fld id="{A9BAB479-AFA0-42D8-9958-5D1E63FE081F}" type="datetimeFigureOut">
              <a:rPr lang="en-PH"/>
              <a:pPr>
                <a:defRPr/>
              </a:pPr>
              <a:t>03/10/2024</a:t>
            </a:fld>
            <a:endParaRPr lang="en-PH"/>
          </a:p>
        </p:txBody>
      </p:sp>
      <p:sp>
        <p:nvSpPr>
          <p:cNvPr id="4" name="Footer Placeholder 4">
            <a:extLst>
              <a:ext uri="{FF2B5EF4-FFF2-40B4-BE49-F238E27FC236}">
                <a16:creationId xmlns:a16="http://schemas.microsoft.com/office/drawing/2014/main" id="{D3935D3D-7893-42B5-A642-AE6C15AD6113}"/>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0488C0BD-0409-43AB-BFEC-A6A90778BE8B}"/>
              </a:ext>
            </a:extLst>
          </p:cNvPr>
          <p:cNvSpPr>
            <a:spLocks noGrp="1"/>
          </p:cNvSpPr>
          <p:nvPr>
            <p:ph type="sldNum" sz="quarter" idx="12"/>
          </p:nvPr>
        </p:nvSpPr>
        <p:spPr/>
        <p:txBody>
          <a:bodyPr/>
          <a:lstStyle>
            <a:lvl1pPr>
              <a:defRPr/>
            </a:lvl1pPr>
          </a:lstStyle>
          <a:p>
            <a:fld id="{A9C16DD3-60CA-493C-9464-77F5B93AA9C1}" type="slidenum">
              <a:rPr lang="en-PH" altLang="en-US"/>
              <a:pPr/>
              <a:t>‹#›</a:t>
            </a:fld>
            <a:endParaRPr lang="en-PH" altLang="en-US"/>
          </a:p>
        </p:txBody>
      </p:sp>
    </p:spTree>
    <p:extLst>
      <p:ext uri="{BB962C8B-B14F-4D97-AF65-F5344CB8AC3E}">
        <p14:creationId xmlns:p14="http://schemas.microsoft.com/office/powerpoint/2010/main" val="424255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C33897-1A3F-4AA2-8B46-A3B8F9362220}"/>
              </a:ext>
            </a:extLst>
          </p:cNvPr>
          <p:cNvSpPr>
            <a:spLocks noGrp="1"/>
          </p:cNvSpPr>
          <p:nvPr>
            <p:ph type="dt" sz="half" idx="10"/>
          </p:nvPr>
        </p:nvSpPr>
        <p:spPr/>
        <p:txBody>
          <a:bodyPr/>
          <a:lstStyle>
            <a:lvl1pPr>
              <a:defRPr/>
            </a:lvl1pPr>
          </a:lstStyle>
          <a:p>
            <a:pPr>
              <a:defRPr/>
            </a:pPr>
            <a:fld id="{49E94437-6EB4-42C5-98D5-A422AD2978FD}" type="datetimeFigureOut">
              <a:rPr lang="en-PH"/>
              <a:pPr>
                <a:defRPr/>
              </a:pPr>
              <a:t>03/10/2024</a:t>
            </a:fld>
            <a:endParaRPr lang="en-PH"/>
          </a:p>
        </p:txBody>
      </p:sp>
      <p:sp>
        <p:nvSpPr>
          <p:cNvPr id="3" name="Footer Placeholder 4">
            <a:extLst>
              <a:ext uri="{FF2B5EF4-FFF2-40B4-BE49-F238E27FC236}">
                <a16:creationId xmlns:a16="http://schemas.microsoft.com/office/drawing/2014/main" id="{97A6A147-4418-4523-91F0-06534B69AAA0}"/>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A8A55531-1197-4C15-A5B9-CA0447007684}"/>
              </a:ext>
            </a:extLst>
          </p:cNvPr>
          <p:cNvSpPr>
            <a:spLocks noGrp="1"/>
          </p:cNvSpPr>
          <p:nvPr>
            <p:ph type="sldNum" sz="quarter" idx="12"/>
          </p:nvPr>
        </p:nvSpPr>
        <p:spPr/>
        <p:txBody>
          <a:bodyPr/>
          <a:lstStyle>
            <a:lvl1pPr>
              <a:defRPr/>
            </a:lvl1pPr>
          </a:lstStyle>
          <a:p>
            <a:fld id="{DDBB01ED-BD8B-400C-8DA3-E868307E1B9D}" type="slidenum">
              <a:rPr lang="en-PH" altLang="en-US"/>
              <a:pPr/>
              <a:t>‹#›</a:t>
            </a:fld>
            <a:endParaRPr lang="en-PH" altLang="en-US"/>
          </a:p>
        </p:txBody>
      </p:sp>
    </p:spTree>
    <p:extLst>
      <p:ext uri="{BB962C8B-B14F-4D97-AF65-F5344CB8AC3E}">
        <p14:creationId xmlns:p14="http://schemas.microsoft.com/office/powerpoint/2010/main" val="23229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1BE9C-8DE8-4E0E-89C7-91CA60AA9318}"/>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5" name="Footer Placeholder 4">
            <a:extLst>
              <a:ext uri="{FF2B5EF4-FFF2-40B4-BE49-F238E27FC236}">
                <a16:creationId xmlns:a16="http://schemas.microsoft.com/office/drawing/2014/main" id="{DBF0D09B-3E74-44D4-8E67-5FB16E5ED74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C0D6B29E-A1A3-406D-A0BA-779895A33225}"/>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64023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CEC331F-A69E-413C-94D3-061F7CE46CAB}"/>
              </a:ext>
            </a:extLst>
          </p:cNvPr>
          <p:cNvSpPr>
            <a:spLocks noGrp="1"/>
          </p:cNvSpPr>
          <p:nvPr>
            <p:ph type="dt" sz="half" idx="10"/>
          </p:nvPr>
        </p:nvSpPr>
        <p:spPr/>
        <p:txBody>
          <a:bodyPr/>
          <a:lstStyle>
            <a:lvl1pPr>
              <a:defRPr/>
            </a:lvl1pPr>
          </a:lstStyle>
          <a:p>
            <a:pPr>
              <a:defRPr/>
            </a:pPr>
            <a:fld id="{DEA30202-FDB9-4EC3-A2E2-458E6999C350}" type="datetimeFigureOut">
              <a:rPr lang="en-PH"/>
              <a:pPr>
                <a:defRPr/>
              </a:pPr>
              <a:t>03/10/2024</a:t>
            </a:fld>
            <a:endParaRPr lang="en-PH"/>
          </a:p>
        </p:txBody>
      </p:sp>
      <p:sp>
        <p:nvSpPr>
          <p:cNvPr id="6" name="Footer Placeholder 4">
            <a:extLst>
              <a:ext uri="{FF2B5EF4-FFF2-40B4-BE49-F238E27FC236}">
                <a16:creationId xmlns:a16="http://schemas.microsoft.com/office/drawing/2014/main" id="{876855DA-6966-43D3-B723-9E95854AEAD5}"/>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9E581497-39E2-4736-B3F8-992A307B6172}"/>
              </a:ext>
            </a:extLst>
          </p:cNvPr>
          <p:cNvSpPr>
            <a:spLocks noGrp="1"/>
          </p:cNvSpPr>
          <p:nvPr>
            <p:ph type="sldNum" sz="quarter" idx="12"/>
          </p:nvPr>
        </p:nvSpPr>
        <p:spPr/>
        <p:txBody>
          <a:bodyPr/>
          <a:lstStyle>
            <a:lvl1pPr>
              <a:defRPr/>
            </a:lvl1pPr>
          </a:lstStyle>
          <a:p>
            <a:fld id="{2D44AD94-AD1B-4B2D-AB8B-70B58D22A8C8}" type="slidenum">
              <a:rPr lang="en-PH" altLang="en-US"/>
              <a:pPr/>
              <a:t>‹#›</a:t>
            </a:fld>
            <a:endParaRPr lang="en-PH" altLang="en-US"/>
          </a:p>
        </p:txBody>
      </p:sp>
    </p:spTree>
    <p:extLst>
      <p:ext uri="{BB962C8B-B14F-4D97-AF65-F5344CB8AC3E}">
        <p14:creationId xmlns:p14="http://schemas.microsoft.com/office/powerpoint/2010/main" val="6120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09EC8C4-9C4B-4594-962C-BCDEAF8CC2B6}"/>
              </a:ext>
            </a:extLst>
          </p:cNvPr>
          <p:cNvSpPr>
            <a:spLocks noGrp="1"/>
          </p:cNvSpPr>
          <p:nvPr>
            <p:ph type="dt" sz="half" idx="10"/>
          </p:nvPr>
        </p:nvSpPr>
        <p:spPr/>
        <p:txBody>
          <a:bodyPr/>
          <a:lstStyle>
            <a:lvl1pPr>
              <a:defRPr/>
            </a:lvl1pPr>
          </a:lstStyle>
          <a:p>
            <a:pPr>
              <a:defRPr/>
            </a:pPr>
            <a:fld id="{A64EC918-9594-45D0-991A-E3B4BB0C2A41}" type="datetimeFigureOut">
              <a:rPr lang="en-PH"/>
              <a:pPr>
                <a:defRPr/>
              </a:pPr>
              <a:t>03/10/2024</a:t>
            </a:fld>
            <a:endParaRPr lang="en-PH"/>
          </a:p>
        </p:txBody>
      </p:sp>
      <p:sp>
        <p:nvSpPr>
          <p:cNvPr id="6" name="Footer Placeholder 4">
            <a:extLst>
              <a:ext uri="{FF2B5EF4-FFF2-40B4-BE49-F238E27FC236}">
                <a16:creationId xmlns:a16="http://schemas.microsoft.com/office/drawing/2014/main" id="{C5371F81-DFE1-4139-A5C8-03CF29A03B48}"/>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7B3A1BB7-00C3-4526-A8BC-99D03A908CA5}"/>
              </a:ext>
            </a:extLst>
          </p:cNvPr>
          <p:cNvSpPr>
            <a:spLocks noGrp="1"/>
          </p:cNvSpPr>
          <p:nvPr>
            <p:ph type="sldNum" sz="quarter" idx="12"/>
          </p:nvPr>
        </p:nvSpPr>
        <p:spPr/>
        <p:txBody>
          <a:bodyPr/>
          <a:lstStyle>
            <a:lvl1pPr>
              <a:defRPr/>
            </a:lvl1pPr>
          </a:lstStyle>
          <a:p>
            <a:fld id="{5B651DD7-C3D1-4955-A08C-B2EC6E8E66F0}" type="slidenum">
              <a:rPr lang="en-PH" altLang="en-US"/>
              <a:pPr/>
              <a:t>‹#›</a:t>
            </a:fld>
            <a:endParaRPr lang="en-PH" altLang="en-US"/>
          </a:p>
        </p:txBody>
      </p:sp>
    </p:spTree>
    <p:extLst>
      <p:ext uri="{BB962C8B-B14F-4D97-AF65-F5344CB8AC3E}">
        <p14:creationId xmlns:p14="http://schemas.microsoft.com/office/powerpoint/2010/main" val="165253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7BDCE83-D141-48F9-BF38-CC1D5ACA1798}"/>
              </a:ext>
            </a:extLst>
          </p:cNvPr>
          <p:cNvSpPr>
            <a:spLocks noGrp="1"/>
          </p:cNvSpPr>
          <p:nvPr>
            <p:ph type="dt" sz="half" idx="10"/>
          </p:nvPr>
        </p:nvSpPr>
        <p:spPr/>
        <p:txBody>
          <a:bodyPr/>
          <a:lstStyle>
            <a:lvl1pPr>
              <a:defRPr/>
            </a:lvl1pPr>
          </a:lstStyle>
          <a:p>
            <a:pPr>
              <a:defRPr/>
            </a:pPr>
            <a:fld id="{831E1CF6-5DE7-41D0-B2D4-EFC0BD82AF24}" type="datetimeFigureOut">
              <a:rPr lang="en-PH"/>
              <a:pPr>
                <a:defRPr/>
              </a:pPr>
              <a:t>03/10/2024</a:t>
            </a:fld>
            <a:endParaRPr lang="en-PH"/>
          </a:p>
        </p:txBody>
      </p:sp>
      <p:sp>
        <p:nvSpPr>
          <p:cNvPr id="5" name="Footer Placeholder 4">
            <a:extLst>
              <a:ext uri="{FF2B5EF4-FFF2-40B4-BE49-F238E27FC236}">
                <a16:creationId xmlns:a16="http://schemas.microsoft.com/office/drawing/2014/main" id="{2221E12D-E0B1-4A87-A075-C20537418716}"/>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3801E08-4AF0-46D4-87A1-C1246F89588D}"/>
              </a:ext>
            </a:extLst>
          </p:cNvPr>
          <p:cNvSpPr>
            <a:spLocks noGrp="1"/>
          </p:cNvSpPr>
          <p:nvPr>
            <p:ph type="sldNum" sz="quarter" idx="12"/>
          </p:nvPr>
        </p:nvSpPr>
        <p:spPr/>
        <p:txBody>
          <a:bodyPr/>
          <a:lstStyle>
            <a:lvl1pPr>
              <a:defRPr/>
            </a:lvl1pPr>
          </a:lstStyle>
          <a:p>
            <a:fld id="{AAE47C4C-6796-4775-8C7E-58603F45CDBF}" type="slidenum">
              <a:rPr lang="en-PH" altLang="en-US"/>
              <a:pPr/>
              <a:t>‹#›</a:t>
            </a:fld>
            <a:endParaRPr lang="en-PH" altLang="en-US"/>
          </a:p>
        </p:txBody>
      </p:sp>
    </p:spTree>
    <p:extLst>
      <p:ext uri="{BB962C8B-B14F-4D97-AF65-F5344CB8AC3E}">
        <p14:creationId xmlns:p14="http://schemas.microsoft.com/office/powerpoint/2010/main" val="351384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4E2F1F9-19CF-45FC-841A-B1463C839612}"/>
              </a:ext>
            </a:extLst>
          </p:cNvPr>
          <p:cNvSpPr>
            <a:spLocks noGrp="1"/>
          </p:cNvSpPr>
          <p:nvPr>
            <p:ph type="dt" sz="half" idx="10"/>
          </p:nvPr>
        </p:nvSpPr>
        <p:spPr/>
        <p:txBody>
          <a:bodyPr/>
          <a:lstStyle>
            <a:lvl1pPr>
              <a:defRPr/>
            </a:lvl1pPr>
          </a:lstStyle>
          <a:p>
            <a:pPr>
              <a:defRPr/>
            </a:pPr>
            <a:fld id="{47355003-7E9A-4559-AF64-710AD37ACDEB}" type="datetimeFigureOut">
              <a:rPr lang="en-PH"/>
              <a:pPr>
                <a:defRPr/>
              </a:pPr>
              <a:t>03/10/2024</a:t>
            </a:fld>
            <a:endParaRPr lang="en-PH"/>
          </a:p>
        </p:txBody>
      </p:sp>
      <p:sp>
        <p:nvSpPr>
          <p:cNvPr id="5" name="Footer Placeholder 4">
            <a:extLst>
              <a:ext uri="{FF2B5EF4-FFF2-40B4-BE49-F238E27FC236}">
                <a16:creationId xmlns:a16="http://schemas.microsoft.com/office/drawing/2014/main" id="{10FF7DAF-63B1-4803-88BD-F149515E305A}"/>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3BB491AB-3390-44D0-85CA-5D80276912EF}"/>
              </a:ext>
            </a:extLst>
          </p:cNvPr>
          <p:cNvSpPr>
            <a:spLocks noGrp="1"/>
          </p:cNvSpPr>
          <p:nvPr>
            <p:ph type="sldNum" sz="quarter" idx="12"/>
          </p:nvPr>
        </p:nvSpPr>
        <p:spPr/>
        <p:txBody>
          <a:bodyPr/>
          <a:lstStyle>
            <a:lvl1pPr>
              <a:defRPr/>
            </a:lvl1pPr>
          </a:lstStyle>
          <a:p>
            <a:fld id="{FE415BBC-15E7-43CF-9A7B-91769DDDD154}" type="slidenum">
              <a:rPr lang="en-PH" altLang="en-US"/>
              <a:pPr/>
              <a:t>‹#›</a:t>
            </a:fld>
            <a:endParaRPr lang="en-PH" altLang="en-US"/>
          </a:p>
        </p:txBody>
      </p:sp>
    </p:spTree>
    <p:extLst>
      <p:ext uri="{BB962C8B-B14F-4D97-AF65-F5344CB8AC3E}">
        <p14:creationId xmlns:p14="http://schemas.microsoft.com/office/powerpoint/2010/main" val="108442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21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887" y="453221"/>
            <a:ext cx="11329035" cy="136652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307049" y="3822406"/>
            <a:ext cx="7577900" cy="8362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31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EFD00D5C-092B-4343-B9F4-200CF772600F}"/>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6" name="Footer Placeholder 4">
            <a:extLst>
              <a:ext uri="{FF2B5EF4-FFF2-40B4-BE49-F238E27FC236}">
                <a16:creationId xmlns:a16="http://schemas.microsoft.com/office/drawing/2014/main" id="{8D997B4D-234D-45AA-948D-1FB2CCC49ACF}"/>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B1FC3B7-7BD5-4789-B241-2E43FE520CD2}"/>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81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9A3DE6B8-7C49-4F72-AA2E-78320E0BCBC7}"/>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8" name="Footer Placeholder 4">
            <a:extLst>
              <a:ext uri="{FF2B5EF4-FFF2-40B4-BE49-F238E27FC236}">
                <a16:creationId xmlns:a16="http://schemas.microsoft.com/office/drawing/2014/main" id="{0A82E3D3-2061-4C4D-8361-D3E2537BE05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ED99009D-7F03-464E-B753-1F6AA795522A}"/>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713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DF5D7DBD-C296-408C-A334-3BC30D1B99F3}"/>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4" name="Footer Placeholder 4">
            <a:extLst>
              <a:ext uri="{FF2B5EF4-FFF2-40B4-BE49-F238E27FC236}">
                <a16:creationId xmlns:a16="http://schemas.microsoft.com/office/drawing/2014/main" id="{D7A2D64B-2106-4BF4-A017-95FAF8894D5F}"/>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C9996377-7847-479D-8B47-7ACBF67F9AC9}"/>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76031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AF2D40-69AD-44F0-9CA6-B22BA8828085}"/>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3" name="Footer Placeholder 4">
            <a:extLst>
              <a:ext uri="{FF2B5EF4-FFF2-40B4-BE49-F238E27FC236}">
                <a16:creationId xmlns:a16="http://schemas.microsoft.com/office/drawing/2014/main" id="{391D29F7-5409-43BC-A3F4-8A757702A0CE}"/>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55D887E8-A6CB-4BF5-9922-5693E76117D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9095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C0526-05F2-412F-922D-810970853E45}"/>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6" name="Footer Placeholder 4">
            <a:extLst>
              <a:ext uri="{FF2B5EF4-FFF2-40B4-BE49-F238E27FC236}">
                <a16:creationId xmlns:a16="http://schemas.microsoft.com/office/drawing/2014/main" id="{209E18F3-26D8-4E1C-B233-129FB2F6827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D0E2381-D648-48D5-B665-0A7ECA06E003}"/>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032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25B8CA-6145-4737-BECF-4BD652DF5711}"/>
              </a:ext>
            </a:extLst>
          </p:cNvPr>
          <p:cNvSpPr>
            <a:spLocks noGrp="1"/>
          </p:cNvSpPr>
          <p:nvPr>
            <p:ph type="dt" sz="half" idx="10"/>
          </p:nvPr>
        </p:nvSpPr>
        <p:spPr/>
        <p:txBody>
          <a:bodyPr/>
          <a:lstStyle>
            <a:lvl1pPr>
              <a:defRPr/>
            </a:lvl1pPr>
          </a:lstStyle>
          <a:p>
            <a:fld id="{D44DD7BA-AD81-42B2-ADBE-FEE16BD7447E}" type="datetimeFigureOut">
              <a:rPr lang="en-US" smtClean="0"/>
              <a:t>10/3/2024</a:t>
            </a:fld>
            <a:endParaRPr lang="en-US"/>
          </a:p>
        </p:txBody>
      </p:sp>
      <p:sp>
        <p:nvSpPr>
          <p:cNvPr id="6" name="Footer Placeholder 4">
            <a:extLst>
              <a:ext uri="{FF2B5EF4-FFF2-40B4-BE49-F238E27FC236}">
                <a16:creationId xmlns:a16="http://schemas.microsoft.com/office/drawing/2014/main" id="{AA8ED26E-ADC5-4E7B-956A-D9891CF34B6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672D7CEB-EBE4-4DB4-AD43-AAB1D9151D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0779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C55A41-D7DA-42E3-AB3D-7D46A9AA50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a:extLst>
              <a:ext uri="{FF2B5EF4-FFF2-40B4-BE49-F238E27FC236}">
                <a16:creationId xmlns:a16="http://schemas.microsoft.com/office/drawing/2014/main" id="{EEB5F396-48F5-4A34-BB84-2C02C1D7F1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681B3642-DDDA-496B-9484-0F63A32A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D44DD7BA-AD81-42B2-ADBE-FEE16BD7447E}" type="datetimeFigureOut">
              <a:rPr lang="en-US" smtClean="0"/>
              <a:t>10/3/2024</a:t>
            </a:fld>
            <a:endParaRPr lang="en-US"/>
          </a:p>
        </p:txBody>
      </p:sp>
      <p:sp>
        <p:nvSpPr>
          <p:cNvPr id="5" name="Footer Placeholder 4">
            <a:extLst>
              <a:ext uri="{FF2B5EF4-FFF2-40B4-BE49-F238E27FC236}">
                <a16:creationId xmlns:a16="http://schemas.microsoft.com/office/drawing/2014/main" id="{A233776C-F011-40E8-985B-F9178E11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47BDF7F-FCEE-4955-A772-5C5937C3926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64240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E37D783-2186-43F8-8D0D-E8947E0BAB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2051" name="Text Placeholder 2">
            <a:extLst>
              <a:ext uri="{FF2B5EF4-FFF2-40B4-BE49-F238E27FC236}">
                <a16:creationId xmlns:a16="http://schemas.microsoft.com/office/drawing/2014/main" id="{F88E7558-E01A-44D4-95CC-6A6EDB506C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7A2AA25C-84B7-4375-8667-8A115A5C2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C7775B-B4F8-4238-B558-8943EF55433B}" type="datetimeFigureOut">
              <a:rPr lang="en-PH"/>
              <a:pPr>
                <a:defRPr/>
              </a:pPr>
              <a:t>03/10/2024</a:t>
            </a:fld>
            <a:endParaRPr lang="en-PH"/>
          </a:p>
        </p:txBody>
      </p:sp>
      <p:sp>
        <p:nvSpPr>
          <p:cNvPr id="5" name="Footer Placeholder 4">
            <a:extLst>
              <a:ext uri="{FF2B5EF4-FFF2-40B4-BE49-F238E27FC236}">
                <a16:creationId xmlns:a16="http://schemas.microsoft.com/office/drawing/2014/main" id="{ED60EAF3-0421-4F92-9BD2-EC7547034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95A89F1A-2509-4B34-B2DA-2EE23DB5C8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232225-2AC3-4569-B03F-577417103A5B}" type="slidenum">
              <a:rPr lang="en-PH" altLang="en-US"/>
              <a:pPr/>
              <a:t>‹#›</a:t>
            </a:fld>
            <a:endParaRPr lang="en-PH" altLang="en-US"/>
          </a:p>
        </p:txBody>
      </p:sp>
    </p:spTree>
    <p:extLst>
      <p:ext uri="{BB962C8B-B14F-4D97-AF65-F5344CB8AC3E}">
        <p14:creationId xmlns:p14="http://schemas.microsoft.com/office/powerpoint/2010/main" val="240654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258668-1255-4642-824C-33557C5AF5A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3075" name="Text Placeholder 2">
            <a:extLst>
              <a:ext uri="{FF2B5EF4-FFF2-40B4-BE49-F238E27FC236}">
                <a16:creationId xmlns:a16="http://schemas.microsoft.com/office/drawing/2014/main" id="{2C67661C-3532-4C5E-850D-E045AB14B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4451B794-F03F-4FC9-9F54-401073EC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4CA576F-410C-48E7-8489-8F9AD2365012}" type="datetimeFigureOut">
              <a:rPr lang="en-PH"/>
              <a:pPr>
                <a:defRPr/>
              </a:pPr>
              <a:t>03/10/2024</a:t>
            </a:fld>
            <a:endParaRPr lang="en-PH"/>
          </a:p>
        </p:txBody>
      </p:sp>
      <p:sp>
        <p:nvSpPr>
          <p:cNvPr id="5" name="Footer Placeholder 4">
            <a:extLst>
              <a:ext uri="{FF2B5EF4-FFF2-40B4-BE49-F238E27FC236}">
                <a16:creationId xmlns:a16="http://schemas.microsoft.com/office/drawing/2014/main" id="{9EA69975-5AFA-49E9-B013-DC6D9F62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ED340DD3-02A5-45CB-A12C-62D384191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52AAF8-D0E1-4336-AA34-39CE29CBD5A2}" type="slidenum">
              <a:rPr lang="en-PH" altLang="en-US"/>
              <a:pPr/>
              <a:t>‹#›</a:t>
            </a:fld>
            <a:endParaRPr lang="en-PH" altLang="en-US"/>
          </a:p>
        </p:txBody>
      </p:sp>
    </p:spTree>
    <p:extLst>
      <p:ext uri="{BB962C8B-B14F-4D97-AF65-F5344CB8AC3E}">
        <p14:creationId xmlns:p14="http://schemas.microsoft.com/office/powerpoint/2010/main" val="919479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2.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73.png"/><Relationship Id="rId4" Type="http://schemas.openxmlformats.org/officeDocument/2006/relationships/image" Target="../media/image72.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10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8.xml"/><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5.xml"/><Relationship Id="rId1" Type="http://schemas.openxmlformats.org/officeDocument/2006/relationships/slideLayout" Target="../slideLayouts/slideLayout24.xml"/><Relationship Id="rId5" Type="http://schemas.openxmlformats.org/officeDocument/2006/relationships/image" Target="../media/image42.png"/><Relationship Id="rId4" Type="http://schemas.openxmlformats.org/officeDocument/2006/relationships/slide" Target="slide2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3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png"/><Relationship Id="rId7" Type="http://schemas.openxmlformats.org/officeDocument/2006/relationships/image" Target="../media/image62.jpg"/><Relationship Id="rId2" Type="http://schemas.openxmlformats.org/officeDocument/2006/relationships/notesSlide" Target="../notesSlides/notesSlide71.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34.xml"/><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6.xml"/><Relationship Id="rId1" Type="http://schemas.openxmlformats.org/officeDocument/2006/relationships/slideLayout" Target="../slideLayouts/slideLayout24.xml"/><Relationship Id="rId4" Type="http://schemas.openxmlformats.org/officeDocument/2006/relationships/image" Target="../media/image69.sv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FE7590-C8BF-42EA-9B13-BF2367E91EBC}"/>
              </a:ext>
            </a:extLst>
          </p:cNvPr>
          <p:cNvSpPr txBox="1">
            <a:spLocks/>
          </p:cNvSpPr>
          <p:nvPr/>
        </p:nvSpPr>
        <p:spPr bwMode="auto">
          <a:xfrm>
            <a:off x="546648" y="2084134"/>
            <a:ext cx="5896952" cy="2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PH" sz="3600" dirty="0">
                <a:latin typeface="Franklin Gothic Demi Cond" panose="020B0706030402020204" pitchFamily="34" charset="0"/>
              </a:rPr>
              <a:t>DBM UPDATES:</a:t>
            </a:r>
          </a:p>
          <a:p>
            <a:pPr algn="ctr"/>
            <a:endParaRPr lang="en-PH" sz="1800" dirty="0">
              <a:latin typeface="Franklin Gothic Demi Cond" panose="020B0706030402020204" pitchFamily="34" charset="0"/>
            </a:endParaRPr>
          </a:p>
          <a:p>
            <a:pPr algn="ctr"/>
            <a:r>
              <a:rPr lang="en-PH" sz="4500" b="1" dirty="0">
                <a:latin typeface="Franklin Gothic Demi Cond" panose="020B0706030402020204" pitchFamily="34" charset="0"/>
              </a:rPr>
              <a:t>Barangay</a:t>
            </a:r>
          </a:p>
          <a:p>
            <a:pPr algn="ctr"/>
            <a:r>
              <a:rPr lang="en-PH" sz="4500" b="1" dirty="0">
                <a:latin typeface="Franklin Gothic Demi Cond" panose="020B0706030402020204" pitchFamily="34" charset="0"/>
              </a:rPr>
              <a:t>Planning-Budgeting</a:t>
            </a:r>
          </a:p>
        </p:txBody>
      </p:sp>
      <p:pic>
        <p:nvPicPr>
          <p:cNvPr id="6" name="Picture 3" descr="C:\Users\blagunay\Desktop\Pub Icons (Others)\download.png">
            <a:extLst>
              <a:ext uri="{FF2B5EF4-FFF2-40B4-BE49-F238E27FC236}">
                <a16:creationId xmlns:a16="http://schemas.microsoft.com/office/drawing/2014/main" id="{1EBF483F-B942-4143-9E3C-4C9C6112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74" y="4743160"/>
            <a:ext cx="6350000"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396F1F-0865-4BD0-B999-E174EA0A5CBA}"/>
              </a:ext>
            </a:extLst>
          </p:cNvPr>
          <p:cNvSpPr txBox="1"/>
          <p:nvPr/>
        </p:nvSpPr>
        <p:spPr>
          <a:xfrm>
            <a:off x="326911" y="5550604"/>
            <a:ext cx="6097639" cy="707886"/>
          </a:xfrm>
          <a:prstGeom prst="rect">
            <a:avLst/>
          </a:prstGeom>
          <a:noFill/>
        </p:spPr>
        <p:txBody>
          <a:bodyPr wrap="square" rtlCol="0">
            <a:spAutoFit/>
          </a:bodyPr>
          <a:lstStyle/>
          <a:p>
            <a:pPr algn="ctr"/>
            <a:r>
              <a:rPr lang="en-US" sz="2000" b="1" dirty="0">
                <a:latin typeface="Franklin Gothic Medium Cond" panose="020B0606030402020204" pitchFamily="34" charset="0"/>
                <a:cs typeface="Times New Roman" panose="02020603050405020304" pitchFamily="18" charset="0"/>
              </a:rPr>
              <a:t>JOHN ARIES S. MACASPAC</a:t>
            </a:r>
          </a:p>
          <a:p>
            <a:pPr algn="ctr"/>
            <a:r>
              <a:rPr lang="en-US" sz="2000" dirty="0">
                <a:latin typeface="Franklin Gothic Medium Cond" panose="020B0606030402020204" pitchFamily="34" charset="0"/>
                <a:cs typeface="Times New Roman" panose="02020603050405020304" pitchFamily="18" charset="0"/>
              </a:rPr>
              <a:t>Director IV, DBM-SPIB</a:t>
            </a:r>
            <a:endParaRPr lang="en-PH" sz="2000" dirty="0">
              <a:latin typeface="Franklin Gothic Medium Cond" panose="020B06060304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75935E7-4FE0-4B2C-ADA5-7481A60C7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14" y="527849"/>
            <a:ext cx="842319" cy="842319"/>
          </a:xfrm>
          <a:prstGeom prst="rect">
            <a:avLst/>
          </a:prstGeom>
        </p:spPr>
      </p:pic>
      <p:sp>
        <p:nvSpPr>
          <p:cNvPr id="9" name="TextBox 8">
            <a:extLst>
              <a:ext uri="{FF2B5EF4-FFF2-40B4-BE49-F238E27FC236}">
                <a16:creationId xmlns:a16="http://schemas.microsoft.com/office/drawing/2014/main" id="{568E1205-B312-49F8-9150-56DA6EACC1B4}"/>
              </a:ext>
            </a:extLst>
          </p:cNvPr>
          <p:cNvSpPr txBox="1"/>
          <p:nvPr/>
        </p:nvSpPr>
        <p:spPr>
          <a:xfrm>
            <a:off x="503453" y="1540638"/>
            <a:ext cx="6097639" cy="338554"/>
          </a:xfrm>
          <a:prstGeom prst="rect">
            <a:avLst/>
          </a:prstGeom>
          <a:noFill/>
        </p:spPr>
        <p:txBody>
          <a:bodyPr wrap="square" rtlCol="0">
            <a:spAutoFit/>
          </a:bodyPr>
          <a:lstStyle/>
          <a:p>
            <a:pPr algn="ctr"/>
            <a:r>
              <a:rPr lang="en-PH" sz="1600" dirty="0">
                <a:latin typeface="Franklin Gothic Medium Cond" panose="020B0606030402020204" pitchFamily="34" charset="0"/>
                <a:cs typeface="Times New Roman" panose="02020603050405020304" pitchFamily="18" charset="0"/>
              </a:rPr>
              <a:t>DEPARTMENT OF BUDGET AND MANAGEMENT</a:t>
            </a:r>
          </a:p>
        </p:txBody>
      </p:sp>
    </p:spTree>
    <p:extLst>
      <p:ext uri="{BB962C8B-B14F-4D97-AF65-F5344CB8AC3E}">
        <p14:creationId xmlns:p14="http://schemas.microsoft.com/office/powerpoint/2010/main" val="27702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586">
            <a:extLst>
              <a:ext uri="{FF2B5EF4-FFF2-40B4-BE49-F238E27FC236}">
                <a16:creationId xmlns:a16="http://schemas.microsoft.com/office/drawing/2014/main" id="{D696D1F7-CC27-456C-B321-88AD0241A9DA}"/>
              </a:ext>
            </a:extLst>
          </p:cNvPr>
          <p:cNvSpPr/>
          <p:nvPr/>
        </p:nvSpPr>
        <p:spPr>
          <a:xfrm>
            <a:off x="577515" y="1285374"/>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3" name="Title 4"/>
          <p:cNvSpPr txBox="1">
            <a:spLocks/>
          </p:cNvSpPr>
          <p:nvPr/>
        </p:nvSpPr>
        <p:spPr>
          <a:xfrm>
            <a:off x="0" y="323039"/>
            <a:ext cx="12192000" cy="938433"/>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IRA/NTA COMPUTATION</a:t>
            </a:r>
          </a:p>
        </p:txBody>
      </p:sp>
      <p:sp>
        <p:nvSpPr>
          <p:cNvPr id="36" name="Shape 586">
            <a:extLst>
              <a:ext uri="{FF2B5EF4-FFF2-40B4-BE49-F238E27FC236}">
                <a16:creationId xmlns:a16="http://schemas.microsoft.com/office/drawing/2014/main" id="{DC6DCE3C-4671-4340-854E-F14DFA4BC690}"/>
              </a:ext>
            </a:extLst>
          </p:cNvPr>
          <p:cNvSpPr/>
          <p:nvPr/>
        </p:nvSpPr>
        <p:spPr>
          <a:xfrm>
            <a:off x="6636972" y="1247049"/>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grpSp>
        <p:nvGrpSpPr>
          <p:cNvPr id="7" name="Group 6">
            <a:extLst>
              <a:ext uri="{FF2B5EF4-FFF2-40B4-BE49-F238E27FC236}">
                <a16:creationId xmlns:a16="http://schemas.microsoft.com/office/drawing/2014/main" id="{2031685A-EC82-4B07-9398-16554D37A1C2}"/>
              </a:ext>
            </a:extLst>
          </p:cNvPr>
          <p:cNvGrpSpPr/>
          <p:nvPr/>
        </p:nvGrpSpPr>
        <p:grpSpPr>
          <a:xfrm>
            <a:off x="817524" y="1440924"/>
            <a:ext cx="4476899" cy="4171608"/>
            <a:chOff x="818975" y="1523339"/>
            <a:chExt cx="4778886" cy="4453002"/>
          </a:xfrm>
        </p:grpSpPr>
        <p:grpSp>
          <p:nvGrpSpPr>
            <p:cNvPr id="5" name="Group 4">
              <a:extLst>
                <a:ext uri="{FF2B5EF4-FFF2-40B4-BE49-F238E27FC236}">
                  <a16:creationId xmlns:a16="http://schemas.microsoft.com/office/drawing/2014/main" id="{C98F237E-12EE-4B04-A94E-6EC218EAB5C7}"/>
                </a:ext>
              </a:extLst>
            </p:cNvPr>
            <p:cNvGrpSpPr/>
            <p:nvPr/>
          </p:nvGrpSpPr>
          <p:grpSpPr>
            <a:xfrm>
              <a:off x="818975" y="1523339"/>
              <a:ext cx="4778886" cy="4453002"/>
              <a:chOff x="2182557" y="1340286"/>
              <a:chExt cx="4778886" cy="4453002"/>
            </a:xfrm>
          </p:grpSpPr>
          <p:sp>
            <p:nvSpPr>
              <p:cNvPr id="6" name="Shape">
                <a:extLst>
                  <a:ext uri="{FF2B5EF4-FFF2-40B4-BE49-F238E27FC236}">
                    <a16:creationId xmlns:a16="http://schemas.microsoft.com/office/drawing/2014/main" id="{00759006-675B-47C4-8DF6-8431F9B2CFE3}"/>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a16="http://schemas.microsoft.com/office/drawing/2014/main" id="{5D29CE53-2CDB-406A-830F-E37ACA4EBBE8}"/>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10" name="Shape">
                <a:extLst>
                  <a:ext uri="{FF2B5EF4-FFF2-40B4-BE49-F238E27FC236}">
                    <a16:creationId xmlns:a16="http://schemas.microsoft.com/office/drawing/2014/main" id="{FD3A7081-6E06-40A3-A08E-0EE7E0733D29}"/>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1" name="TextBox 10">
                <a:extLst>
                  <a:ext uri="{FF2B5EF4-FFF2-40B4-BE49-F238E27FC236}">
                    <a16:creationId xmlns:a16="http://schemas.microsoft.com/office/drawing/2014/main" id="{7BFCA23D-3241-4599-9B55-01F82BF151E0}"/>
                  </a:ext>
                </a:extLst>
              </p:cNvPr>
              <p:cNvSpPr txBox="1"/>
              <p:nvPr/>
            </p:nvSpPr>
            <p:spPr>
              <a:xfrm>
                <a:off x="3779296" y="2562962"/>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Population</a:t>
                </a:r>
              </a:p>
              <a:p>
                <a:pPr algn="ctr"/>
                <a:r>
                  <a:rPr lang="en-US" sz="2000" noProof="1">
                    <a:latin typeface="Franklin Gothic Medium Cond" panose="020B0606030402020204" pitchFamily="34" charset="0"/>
                  </a:rPr>
                  <a:t>50% </a:t>
                </a:r>
              </a:p>
            </p:txBody>
          </p:sp>
        </p:grpSp>
        <p:pic>
          <p:nvPicPr>
            <p:cNvPr id="15" name="Graphic 14" descr="Group of people">
              <a:extLst>
                <a:ext uri="{FF2B5EF4-FFF2-40B4-BE49-F238E27FC236}">
                  <a16:creationId xmlns:a16="http://schemas.microsoft.com/office/drawing/2014/main" id="{BEA5F3B8-82D3-4CCF-9A47-C78912EC19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801" y="1716403"/>
              <a:ext cx="1013000" cy="1013000"/>
            </a:xfrm>
            <a:prstGeom prst="rect">
              <a:avLst/>
            </a:prstGeom>
          </p:spPr>
        </p:pic>
        <p:pic>
          <p:nvPicPr>
            <p:cNvPr id="17" name="Graphic 16" descr="Coins">
              <a:extLst>
                <a:ext uri="{FF2B5EF4-FFF2-40B4-BE49-F238E27FC236}">
                  <a16:creationId xmlns:a16="http://schemas.microsoft.com/office/drawing/2014/main" id="{4A9834EC-62E8-419C-8E53-E852786A16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3859" y="4030575"/>
              <a:ext cx="950286" cy="950286"/>
            </a:xfrm>
            <a:prstGeom prst="rect">
              <a:avLst/>
            </a:prstGeom>
          </p:spPr>
        </p:pic>
        <p:pic>
          <p:nvPicPr>
            <p:cNvPr id="3" name="Graphic 2" descr="Map with pin">
              <a:extLst>
                <a:ext uri="{FF2B5EF4-FFF2-40B4-BE49-F238E27FC236}">
                  <a16:creationId xmlns:a16="http://schemas.microsoft.com/office/drawing/2014/main" id="{64EE2ACB-FDE1-4784-AC2E-5D9ED4A71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3183" y="4073248"/>
              <a:ext cx="978467" cy="978467"/>
            </a:xfrm>
            <a:prstGeom prst="rect">
              <a:avLst/>
            </a:prstGeom>
          </p:spPr>
        </p:pic>
        <p:sp>
          <p:nvSpPr>
            <p:cNvPr id="21" name="TextBox 20">
              <a:extLst>
                <a:ext uri="{FF2B5EF4-FFF2-40B4-BE49-F238E27FC236}">
                  <a16:creationId xmlns:a16="http://schemas.microsoft.com/office/drawing/2014/main" id="{CC62FCD8-A2D7-4678-A4BD-0049CA7B7550}"/>
                </a:ext>
              </a:extLst>
            </p:cNvPr>
            <p:cNvSpPr txBox="1"/>
            <p:nvPr/>
          </p:nvSpPr>
          <p:spPr>
            <a:xfrm>
              <a:off x="1064541" y="500179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Land Area</a:t>
              </a:r>
            </a:p>
            <a:p>
              <a:pPr algn="ctr"/>
              <a:r>
                <a:rPr lang="en-US" sz="2000" noProof="1">
                  <a:latin typeface="Franklin Gothic Medium Cond" panose="020B0606030402020204" pitchFamily="34" charset="0"/>
                </a:rPr>
                <a:t>25% </a:t>
              </a:r>
            </a:p>
          </p:txBody>
        </p:sp>
        <p:sp>
          <p:nvSpPr>
            <p:cNvPr id="22" name="TextBox 21">
              <a:extLst>
                <a:ext uri="{FF2B5EF4-FFF2-40B4-BE49-F238E27FC236}">
                  <a16:creationId xmlns:a16="http://schemas.microsoft.com/office/drawing/2014/main" id="{BCF0802F-7293-481D-85C6-16A8AAF6CFAD}"/>
                </a:ext>
              </a:extLst>
            </p:cNvPr>
            <p:cNvSpPr txBox="1"/>
            <p:nvPr/>
          </p:nvSpPr>
          <p:spPr>
            <a:xfrm>
              <a:off x="3744668" y="505171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Equal Sharing</a:t>
              </a:r>
            </a:p>
            <a:p>
              <a:pPr algn="ctr"/>
              <a:r>
                <a:rPr lang="en-US" sz="2000" noProof="1">
                  <a:latin typeface="Franklin Gothic Medium Cond" panose="020B0606030402020204" pitchFamily="34" charset="0"/>
                </a:rPr>
                <a:t>25% </a:t>
              </a:r>
            </a:p>
          </p:txBody>
        </p:sp>
      </p:grpSp>
      <p:grpSp>
        <p:nvGrpSpPr>
          <p:cNvPr id="23" name="Group 22">
            <a:extLst>
              <a:ext uri="{FF2B5EF4-FFF2-40B4-BE49-F238E27FC236}">
                <a16:creationId xmlns:a16="http://schemas.microsoft.com/office/drawing/2014/main" id="{04594D0A-614E-4BBF-A981-C48E737D0426}"/>
              </a:ext>
            </a:extLst>
          </p:cNvPr>
          <p:cNvGrpSpPr/>
          <p:nvPr/>
        </p:nvGrpSpPr>
        <p:grpSpPr>
          <a:xfrm>
            <a:off x="6878455" y="1435237"/>
            <a:ext cx="4489106" cy="4182983"/>
            <a:chOff x="3706557" y="1606977"/>
            <a:chExt cx="4778886" cy="4453002"/>
          </a:xfrm>
        </p:grpSpPr>
        <p:grpSp>
          <p:nvGrpSpPr>
            <p:cNvPr id="24" name="Group 23">
              <a:extLst>
                <a:ext uri="{FF2B5EF4-FFF2-40B4-BE49-F238E27FC236}">
                  <a16:creationId xmlns:a16="http://schemas.microsoft.com/office/drawing/2014/main" id="{42A20241-6C07-4E0E-B814-917A8687DD31}"/>
                </a:ext>
              </a:extLst>
            </p:cNvPr>
            <p:cNvGrpSpPr/>
            <p:nvPr/>
          </p:nvGrpSpPr>
          <p:grpSpPr>
            <a:xfrm>
              <a:off x="3706557" y="1606977"/>
              <a:ext cx="4778886" cy="4453002"/>
              <a:chOff x="2182557" y="1340286"/>
              <a:chExt cx="4778886" cy="4453002"/>
            </a:xfrm>
          </p:grpSpPr>
          <p:sp>
            <p:nvSpPr>
              <p:cNvPr id="30" name="Shape">
                <a:extLst>
                  <a:ext uri="{FF2B5EF4-FFF2-40B4-BE49-F238E27FC236}">
                    <a16:creationId xmlns:a16="http://schemas.microsoft.com/office/drawing/2014/main" id="{08FD4B15-A5E6-408A-BC2D-839CE86BD367}"/>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id="{C62C0429-4DAE-41F9-B41C-4CFC633E617A}"/>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32" name="Shape">
                <a:extLst>
                  <a:ext uri="{FF2B5EF4-FFF2-40B4-BE49-F238E27FC236}">
                    <a16:creationId xmlns:a16="http://schemas.microsoft.com/office/drawing/2014/main" id="{3A4580CD-746A-4292-8666-3479AF9424DF}"/>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grpSp>
        <p:sp>
          <p:nvSpPr>
            <p:cNvPr id="25" name="TextBox 24">
              <a:extLst>
                <a:ext uri="{FF2B5EF4-FFF2-40B4-BE49-F238E27FC236}">
                  <a16:creationId xmlns:a16="http://schemas.microsoft.com/office/drawing/2014/main" id="{1CA854C4-A526-4B35-AB02-33A893F39A42}"/>
                </a:ext>
              </a:extLst>
            </p:cNvPr>
            <p:cNvSpPr txBox="1"/>
            <p:nvPr/>
          </p:nvSpPr>
          <p:spPr>
            <a:xfrm>
              <a:off x="5028520" y="2142633"/>
              <a:ext cx="2118220" cy="1077218"/>
            </a:xfrm>
            <a:prstGeom prst="rect">
              <a:avLst/>
            </a:prstGeom>
            <a:noFill/>
          </p:spPr>
          <p:txBody>
            <a:bodyPr wrap="square" rtlCol="0">
              <a:spAutoFit/>
            </a:bodyPr>
            <a:lstStyle/>
            <a:p>
              <a:pPr algn="ctr"/>
              <a:r>
                <a:rPr lang="en-PH" sz="2800" b="1" dirty="0">
                  <a:latin typeface="Franklin Gothic Medium Cond" panose="020B0606030402020204" pitchFamily="34" charset="0"/>
                </a:rPr>
                <a:t>PhP 80,000</a:t>
              </a:r>
            </a:p>
            <a:p>
              <a:pPr algn="ctr"/>
              <a:r>
                <a:rPr lang="en-US" sz="1200" dirty="0">
                  <a:latin typeface="Franklin Gothic Medium Cond" panose="020B0606030402020204" pitchFamily="34" charset="0"/>
                </a:rPr>
                <a:t>for each barangay with a population of not less than one hundred (100) inhabitants</a:t>
              </a:r>
              <a:endParaRPr lang="en-PH" sz="1200" dirty="0">
                <a:latin typeface="Franklin Gothic Medium Cond" panose="020B0606030402020204" pitchFamily="34" charset="0"/>
              </a:endParaRPr>
            </a:p>
          </p:txBody>
        </p:sp>
        <p:sp>
          <p:nvSpPr>
            <p:cNvPr id="26" name="TextBox 25">
              <a:extLst>
                <a:ext uri="{FF2B5EF4-FFF2-40B4-BE49-F238E27FC236}">
                  <a16:creationId xmlns:a16="http://schemas.microsoft.com/office/drawing/2014/main" id="{DA61ECDA-EFA6-4162-B12C-4FF20D790A13}"/>
                </a:ext>
              </a:extLst>
            </p:cNvPr>
            <p:cNvSpPr txBox="1"/>
            <p:nvPr/>
          </p:nvSpPr>
          <p:spPr>
            <a:xfrm>
              <a:off x="4155063" y="5013149"/>
              <a:ext cx="1201328"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60%</a:t>
              </a:r>
            </a:p>
            <a:p>
              <a:pPr algn="ctr"/>
              <a:r>
                <a:rPr lang="en-US" dirty="0">
                  <a:latin typeface="Franklin Gothic Medium Cond" panose="020B0606030402020204" pitchFamily="34" charset="0"/>
                </a:rPr>
                <a:t>Population</a:t>
              </a:r>
              <a:endParaRPr lang="en-PH" dirty="0">
                <a:latin typeface="Franklin Gothic Medium Cond" panose="020B0606030402020204" pitchFamily="34" charset="0"/>
              </a:endParaRPr>
            </a:p>
          </p:txBody>
        </p:sp>
        <p:pic>
          <p:nvPicPr>
            <p:cNvPr id="27" name="Graphic 26" descr="Group of people">
              <a:extLst>
                <a:ext uri="{FF2B5EF4-FFF2-40B4-BE49-F238E27FC236}">
                  <a16:creationId xmlns:a16="http://schemas.microsoft.com/office/drawing/2014/main" id="{DDF4B66B-AEF7-42B9-8F92-56D831181F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4607" y="4216563"/>
              <a:ext cx="785161" cy="785161"/>
            </a:xfrm>
            <a:prstGeom prst="rect">
              <a:avLst/>
            </a:prstGeom>
          </p:spPr>
        </p:pic>
        <p:sp>
          <p:nvSpPr>
            <p:cNvPr id="28" name="TextBox 27">
              <a:extLst>
                <a:ext uri="{FF2B5EF4-FFF2-40B4-BE49-F238E27FC236}">
                  <a16:creationId xmlns:a16="http://schemas.microsoft.com/office/drawing/2014/main" id="{1D628246-2DD4-4FD2-B219-047506069F80}"/>
                </a:ext>
              </a:extLst>
            </p:cNvPr>
            <p:cNvSpPr txBox="1"/>
            <p:nvPr/>
          </p:nvSpPr>
          <p:spPr>
            <a:xfrm>
              <a:off x="6676310" y="5013149"/>
              <a:ext cx="1573683"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40%</a:t>
              </a:r>
            </a:p>
            <a:p>
              <a:pPr algn="ctr"/>
              <a:r>
                <a:rPr lang="en-US" dirty="0">
                  <a:latin typeface="Franklin Gothic Medium Cond" panose="020B0606030402020204" pitchFamily="34" charset="0"/>
                </a:rPr>
                <a:t>Equal Sharing</a:t>
              </a:r>
              <a:endParaRPr lang="en-PH" dirty="0">
                <a:latin typeface="Franklin Gothic Medium Cond" panose="020B0606030402020204" pitchFamily="34" charset="0"/>
              </a:endParaRPr>
            </a:p>
          </p:txBody>
        </p:sp>
        <p:pic>
          <p:nvPicPr>
            <p:cNvPr id="29" name="Graphic 28" descr="Coins">
              <a:extLst>
                <a:ext uri="{FF2B5EF4-FFF2-40B4-BE49-F238E27FC236}">
                  <a16:creationId xmlns:a16="http://schemas.microsoft.com/office/drawing/2014/main" id="{9A67B42B-B2D2-4EBE-8121-E60EB18351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268" y="4062863"/>
              <a:ext cx="950286" cy="950286"/>
            </a:xfrm>
            <a:prstGeom prst="rect">
              <a:avLst/>
            </a:prstGeom>
          </p:spPr>
        </p:pic>
      </p:grpSp>
      <p:sp>
        <p:nvSpPr>
          <p:cNvPr id="35" name="Shape 589">
            <a:extLst>
              <a:ext uri="{FF2B5EF4-FFF2-40B4-BE49-F238E27FC236}">
                <a16:creationId xmlns:a16="http://schemas.microsoft.com/office/drawing/2014/main" id="{08F79038-DE23-4600-AAE7-9F3633E21AE7}"/>
              </a:ext>
            </a:extLst>
          </p:cNvPr>
          <p:cNvSpPr/>
          <p:nvPr/>
        </p:nvSpPr>
        <p:spPr>
          <a:xfrm>
            <a:off x="682155" y="5811891"/>
            <a:ext cx="4768234"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Provinces, Cities, and Municipalities</a:t>
            </a:r>
          </a:p>
        </p:txBody>
      </p:sp>
      <p:sp>
        <p:nvSpPr>
          <p:cNvPr id="37" name="Shape 589">
            <a:extLst>
              <a:ext uri="{FF2B5EF4-FFF2-40B4-BE49-F238E27FC236}">
                <a16:creationId xmlns:a16="http://schemas.microsoft.com/office/drawing/2014/main" id="{53BEFC69-C826-4121-8451-3A513D5807F9}"/>
              </a:ext>
            </a:extLst>
          </p:cNvPr>
          <p:cNvSpPr/>
          <p:nvPr/>
        </p:nvSpPr>
        <p:spPr>
          <a:xfrm>
            <a:off x="6741612" y="5787702"/>
            <a:ext cx="4768234"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Barangays</a:t>
            </a:r>
          </a:p>
        </p:txBody>
      </p:sp>
    </p:spTree>
    <p:extLst>
      <p:ext uri="{BB962C8B-B14F-4D97-AF65-F5344CB8AC3E}">
        <p14:creationId xmlns:p14="http://schemas.microsoft.com/office/powerpoint/2010/main" val="8765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5" grpId="0"/>
      <p:bldP spid="3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id="{558B257F-618E-4AA5-AA3A-D059A9E6E206}"/>
              </a:ext>
            </a:extLst>
          </p:cNvPr>
          <p:cNvSpPr/>
          <p:nvPr/>
        </p:nvSpPr>
        <p:spPr>
          <a:xfrm>
            <a:off x="360600" y="2309239"/>
            <a:ext cx="5735400" cy="2557718"/>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id="{F5B51499-BBD2-4834-9164-CB51723302F4}"/>
              </a:ext>
            </a:extLst>
          </p:cNvPr>
          <p:cNvSpPr/>
          <p:nvPr/>
        </p:nvSpPr>
        <p:spPr>
          <a:xfrm>
            <a:off x="360600" y="1479695"/>
            <a:ext cx="5735400" cy="1014122"/>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id="{0C81E43A-857A-4FBF-93D6-979A8F0573C0}"/>
              </a:ext>
            </a:extLst>
          </p:cNvPr>
          <p:cNvSpPr txBox="1">
            <a:spLocks/>
          </p:cNvSpPr>
          <p:nvPr/>
        </p:nvSpPr>
        <p:spPr bwMode="auto">
          <a:xfrm>
            <a:off x="346946" y="1689989"/>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148 DATED DECEMBER 23, 2022</a:t>
            </a:r>
          </a:p>
        </p:txBody>
      </p:sp>
      <p:sp>
        <p:nvSpPr>
          <p:cNvPr id="8" name="Google Shape;200;p2">
            <a:extLst>
              <a:ext uri="{FF2B5EF4-FFF2-40B4-BE49-F238E27FC236}">
                <a16:creationId xmlns:a16="http://schemas.microsoft.com/office/drawing/2014/main" id="{5FC9F6AE-B870-490B-996C-48D0BEF59865}"/>
              </a:ext>
            </a:extLst>
          </p:cNvPr>
          <p:cNvSpPr txBox="1">
            <a:spLocks/>
          </p:cNvSpPr>
          <p:nvPr/>
        </p:nvSpPr>
        <p:spPr bwMode="auto">
          <a:xfrm>
            <a:off x="381752" y="2330281"/>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800" dirty="0">
                <a:latin typeface="Tahoma" panose="020B0604030504040204" pitchFamily="34" charset="0"/>
                <a:ea typeface="Tahoma" panose="020B0604030504040204" pitchFamily="34" charset="0"/>
                <a:cs typeface="Tahoma" panose="020B0604030504040204" pitchFamily="34" charset="0"/>
                <a:sym typeface="Tahoma"/>
              </a:rPr>
              <a:t>IMPLEMENTING GUIDELINES ON THE GRANT OF HONORARIUM TO SANGGUNIANG KABATAAN OFFICIALS PURSUANT TO REPUBLIC ACT NO. 11768</a:t>
            </a:r>
          </a:p>
        </p:txBody>
      </p:sp>
      <p:pic>
        <p:nvPicPr>
          <p:cNvPr id="2" name="Picture 1">
            <a:extLst>
              <a:ext uri="{FF2B5EF4-FFF2-40B4-BE49-F238E27FC236}">
                <a16:creationId xmlns:a16="http://schemas.microsoft.com/office/drawing/2014/main" id="{55EAF366-CB40-41DB-B928-771229EB4180}"/>
              </a:ext>
            </a:extLst>
          </p:cNvPr>
          <p:cNvPicPr>
            <a:picLocks noChangeAspect="1"/>
          </p:cNvPicPr>
          <p:nvPr/>
        </p:nvPicPr>
        <p:blipFill>
          <a:blip r:embed="rId3"/>
          <a:stretch>
            <a:fillRect/>
          </a:stretch>
        </p:blipFill>
        <p:spPr>
          <a:xfrm>
            <a:off x="6688213" y="0"/>
            <a:ext cx="4867240" cy="6858000"/>
          </a:xfrm>
          <a:prstGeom prst="rect">
            <a:avLst/>
          </a:prstGeom>
        </p:spPr>
      </p:pic>
      <p:sp>
        <p:nvSpPr>
          <p:cNvPr id="9" name="TextBox 8">
            <a:extLst>
              <a:ext uri="{FF2B5EF4-FFF2-40B4-BE49-F238E27FC236}">
                <a16:creationId xmlns:a16="http://schemas.microsoft.com/office/drawing/2014/main" id="{F10260C2-CB5C-4E2F-A59A-380960339CE6}"/>
              </a:ext>
            </a:extLst>
          </p:cNvPr>
          <p:cNvSpPr txBox="1"/>
          <p:nvPr/>
        </p:nvSpPr>
        <p:spPr>
          <a:xfrm>
            <a:off x="430212" y="5058656"/>
            <a:ext cx="5665788" cy="369332"/>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Published in The Philippine Star on 29 December 2022</a:t>
            </a:r>
          </a:p>
        </p:txBody>
      </p:sp>
    </p:spTree>
    <p:extLst>
      <p:ext uri="{BB962C8B-B14F-4D97-AF65-F5344CB8AC3E}">
        <p14:creationId xmlns:p14="http://schemas.microsoft.com/office/powerpoint/2010/main" val="3597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0" y="600596"/>
            <a:ext cx="12192000" cy="689932"/>
          </a:xfrm>
          <a:prstGeom prst="rect">
            <a:avLst/>
          </a:prstGeom>
          <a:solidFill>
            <a:schemeClr val="bg1"/>
          </a:solidFill>
        </p:spPr>
        <p:txBody>
          <a:bodyPr vert="horz" wrap="square" lIns="0" tIns="12700" rIns="0" bIns="0" rtlCol="0">
            <a:spAutoFit/>
          </a:bodyPr>
          <a:lstStyle/>
          <a:p>
            <a:pPr marL="12700" algn="ctr">
              <a:lnSpc>
                <a:spcPct val="100000"/>
              </a:lnSpc>
              <a:spcBef>
                <a:spcPts val="100"/>
              </a:spcBef>
            </a:pPr>
            <a:r>
              <a:rPr lang="en-PH" b="1" dirty="0">
                <a:solidFill>
                  <a:srgbClr val="000000"/>
                </a:solidFill>
                <a:latin typeface="Tahoma" panose="020B0604030504040204" pitchFamily="34" charset="0"/>
                <a:ea typeface="Tahoma" panose="020B0604030504040204" pitchFamily="34" charset="0"/>
                <a:cs typeface="Tahoma" panose="020B0604030504040204" pitchFamily="34" charset="0"/>
              </a:rPr>
              <a:t>LEGAL BASIS</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E595A9B-8273-42C3-990A-4179C91580F7}"/>
              </a:ext>
            </a:extLst>
          </p:cNvPr>
          <p:cNvSpPr/>
          <p:nvPr/>
        </p:nvSpPr>
        <p:spPr>
          <a:xfrm>
            <a:off x="341376" y="1492740"/>
            <a:ext cx="11436096" cy="4478149"/>
          </a:xfrm>
          <a:prstGeom prst="rect">
            <a:avLst/>
          </a:prstGeom>
        </p:spPr>
        <p:txBody>
          <a:bodyPr wrap="square">
            <a:spAutoFit/>
          </a:bodyPr>
          <a:lstStyle/>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Section 4 of RA No. 11768, amending Section 16 of the SK Reform Act of 2015 (RA No. 10742), provides the following:</a:t>
            </a:r>
            <a:endParaRPr lang="en-PH" sz="1900" dirty="0">
              <a:latin typeface="Tahoma" panose="020B0604030504040204" pitchFamily="34" charset="0"/>
              <a:ea typeface="Tahoma" panose="020B0604030504040204" pitchFamily="34" charset="0"/>
              <a:cs typeface="Tahoma" panose="020B0604030504040204" pitchFamily="34" charset="0"/>
            </a:endParaRPr>
          </a:p>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113" marR="179705" indent="-449263"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“(6)	The [SK] members, including the [SK] treasurer and secretary, shall receive a </a:t>
            </a:r>
            <a:r>
              <a:rPr lang="en-US" sz="1900" b="1" dirty="0">
                <a:latin typeface="Tahoma" panose="020B0604030504040204" pitchFamily="34" charset="0"/>
                <a:ea typeface="Tahoma" panose="020B0604030504040204" pitchFamily="34" charset="0"/>
                <a:cs typeface="Tahoma" panose="020B0604030504040204" pitchFamily="34" charset="0"/>
              </a:rPr>
              <a:t>monthly honorarium</a:t>
            </a:r>
            <a:r>
              <a:rPr lang="en-US" sz="1900" dirty="0">
                <a:latin typeface="Tahoma" panose="020B0604030504040204" pitchFamily="34" charset="0"/>
                <a:ea typeface="Tahoma" panose="020B0604030504040204" pitchFamily="34" charset="0"/>
                <a:cs typeface="Tahoma" panose="020B0604030504040204" pitchFamily="34" charset="0"/>
              </a:rPr>
              <a:t>, chargeable against the [SK] funds, in addition to any other compensation provided by this Act and shall be granted at the end of every regular monthly [SK] meeting: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monthly honorarium shall not exceed the monthly compensation received by their [SK] chairperson: </a:t>
            </a:r>
            <a:r>
              <a:rPr lang="en-US" sz="1900" i="1" dirty="0">
                <a:latin typeface="Tahoma" panose="020B0604030504040204" pitchFamily="34" charset="0"/>
                <a:ea typeface="Tahoma" panose="020B0604030504040204" pitchFamily="34" charset="0"/>
                <a:cs typeface="Tahoma" panose="020B0604030504040204" pitchFamily="34" charset="0"/>
              </a:rPr>
              <a:t>Provided, further</a:t>
            </a:r>
            <a:r>
              <a:rPr lang="en-US" sz="1900" dirty="0">
                <a:latin typeface="Tahoma" panose="020B0604030504040204" pitchFamily="34" charset="0"/>
                <a:ea typeface="Tahoma" panose="020B0604030504040204" pitchFamily="34" charset="0"/>
                <a:cs typeface="Tahoma" panose="020B0604030504040204" pitchFamily="34" charset="0"/>
              </a:rPr>
              <a:t>, That not more than twenty-five percent (25%) of the [SK] funds shall be allocated for personnel services. The DBM shall issue the necessary guidelines implementing this provision.</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The local government units [LGUs] may provide </a:t>
            </a:r>
            <a:r>
              <a:rPr lang="en-US" sz="1900" b="1" dirty="0">
                <a:latin typeface="Tahoma" panose="020B0604030504040204" pitchFamily="34" charset="0"/>
                <a:ea typeface="Tahoma" panose="020B0604030504040204" pitchFamily="34" charset="0"/>
                <a:cs typeface="Tahoma" panose="020B0604030504040204" pitchFamily="34" charset="0"/>
              </a:rPr>
              <a:t>additional honorarium as well as social welfare contributions and hazard pay to the [SK] chairperson </a:t>
            </a:r>
            <a:r>
              <a:rPr lang="en-US" sz="1900" dirty="0">
                <a:latin typeface="Tahoma" panose="020B0604030504040204" pitchFamily="34" charset="0"/>
                <a:ea typeface="Tahoma" panose="020B0604030504040204" pitchFamily="34" charset="0"/>
                <a:cs typeface="Tahoma" panose="020B0604030504040204" pitchFamily="34" charset="0"/>
              </a:rPr>
              <a:t>and the elected and appointed members through their own local ordinances: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honorarium as stated in this section shall be subject to the post-audit jurisdiction of the COA; and xxx” </a:t>
            </a:r>
            <a:endParaRPr lang="en-PH" sz="19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42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56251"/>
            <a:ext cx="3708431"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Officials shall each receive a monthly honorarium, chargeable against the SK funds, and shall be granted at the end of the month.</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chairperson shall no longer be entitled to receive any honorarium charged against the regular SK funds.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amount of the monthly honorarium of the SK Officials shall be subject to their </a:t>
            </a:r>
            <a:r>
              <a:rPr lang="en-US" b="1" dirty="0">
                <a:latin typeface="Tahoma" panose="020B0604030504040204" pitchFamily="34" charset="0"/>
                <a:ea typeface="Tahoma" panose="020B0604030504040204" pitchFamily="34" charset="0"/>
                <a:cs typeface="Tahoma" panose="020B0604030504040204" pitchFamily="34" charset="0"/>
              </a:rPr>
              <a:t>attendance </a:t>
            </a:r>
            <a:r>
              <a:rPr lang="en-US" dirty="0">
                <a:latin typeface="Tahoma" panose="020B0604030504040204" pitchFamily="34" charset="0"/>
                <a:ea typeface="Tahoma" panose="020B0604030504040204" pitchFamily="34" charset="0"/>
                <a:cs typeface="Tahoma" panose="020B0604030504040204" pitchFamily="34" charset="0"/>
              </a:rPr>
              <a:t>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257737"/>
            <a:ext cx="3926839"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no case shall the monthly honorarium exceed the actual monthly compensation received by the SK chairperson.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36533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326451" y="3046644"/>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533942"/>
            <a:ext cx="3982861" cy="4247317"/>
          </a:xfrm>
          <a:prstGeom prst="rect">
            <a:avLst/>
          </a:prstGeom>
          <a:noFill/>
        </p:spPr>
        <p:txBody>
          <a:bodyPr wrap="square" lIns="0" rIns="0" rtlCol="0" anchor="t">
            <a:spAutoFit/>
          </a:bodyPr>
          <a:lstStyle/>
          <a:p>
            <a:pPr algn="just"/>
            <a:r>
              <a:rPr lang="en-US" sz="2250" dirty="0">
                <a:latin typeface="Tahoma" panose="020B0604030504040204" pitchFamily="34" charset="0"/>
                <a:ea typeface="Tahoma" panose="020B0604030504040204" pitchFamily="34" charset="0"/>
                <a:cs typeface="Tahoma" panose="020B0604030504040204" pitchFamily="34" charset="0"/>
              </a:rPr>
              <a:t>The monthly honorarium of the SK Officials shall be monitored by the </a:t>
            </a:r>
            <a:r>
              <a:rPr lang="en-US" sz="2250" b="1" dirty="0">
                <a:latin typeface="Tahoma" panose="020B0604030504040204" pitchFamily="34" charset="0"/>
                <a:ea typeface="Tahoma" panose="020B0604030504040204" pitchFamily="34" charset="0"/>
                <a:cs typeface="Tahoma" panose="020B0604030504040204" pitchFamily="34" charset="0"/>
              </a:rPr>
              <a:t>Budget Monitoring Officer</a:t>
            </a:r>
            <a:r>
              <a:rPr lang="en-US" sz="2250" dirty="0">
                <a:latin typeface="Tahoma" panose="020B0604030504040204" pitchFamily="34" charset="0"/>
                <a:ea typeface="Tahoma" panose="020B0604030504040204" pitchFamily="34" charset="0"/>
                <a:cs typeface="Tahoma" panose="020B0604030504040204" pitchFamily="34" charset="0"/>
              </a:rPr>
              <a:t> in a separate budget registry for PS and recorded in the appropriate registers being maintained by the SK Treasurer. </a:t>
            </a:r>
          </a:p>
          <a:p>
            <a:pPr algn="just"/>
            <a:endParaRPr lang="en-US" sz="2250" dirty="0">
              <a:latin typeface="Tahoma" panose="020B0604030504040204" pitchFamily="34" charset="0"/>
              <a:ea typeface="Tahoma" panose="020B0604030504040204" pitchFamily="34" charset="0"/>
              <a:cs typeface="Tahoma" panose="020B0604030504040204" pitchFamily="34" charset="0"/>
            </a:endParaRPr>
          </a:p>
          <a:p>
            <a:pPr algn="just"/>
            <a:r>
              <a:rPr lang="en-US" sz="2250" dirty="0">
                <a:latin typeface="Tahoma" panose="020B0604030504040204" pitchFamily="34" charset="0"/>
                <a:ea typeface="Tahoma" panose="020B0604030504040204" pitchFamily="34" charset="0"/>
                <a:cs typeface="Tahoma" panose="020B0604030504040204" pitchFamily="34" charset="0"/>
              </a:rPr>
              <a:t>The amount to be allocated for PS shall </a:t>
            </a:r>
            <a:r>
              <a:rPr lang="en-US" sz="2250" b="1" dirty="0">
                <a:latin typeface="Tahoma" panose="020B0604030504040204" pitchFamily="34" charset="0"/>
                <a:ea typeface="Tahoma" panose="020B0604030504040204" pitchFamily="34" charset="0"/>
                <a:cs typeface="Tahoma" panose="020B0604030504040204" pitchFamily="34" charset="0"/>
              </a:rPr>
              <a:t>not be more than 25% of the SK funds</a:t>
            </a:r>
            <a:r>
              <a:rPr lang="en-US" sz="2250"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0" y="216177"/>
            <a:ext cx="12192000" cy="118195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
        <p:nvSpPr>
          <p:cNvPr id="13" name="Shape 586">
            <a:extLst>
              <a:ext uri="{FF2B5EF4-FFF2-40B4-BE49-F238E27FC236}">
                <a16:creationId xmlns:a16="http://schemas.microsoft.com/office/drawing/2014/main" id="{4499B038-A27A-4E40-978E-32BCE9B8D39C}"/>
              </a:ext>
            </a:extLst>
          </p:cNvPr>
          <p:cNvSpPr/>
          <p:nvPr/>
        </p:nvSpPr>
        <p:spPr>
          <a:xfrm>
            <a:off x="6486704" y="1276923"/>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4" name="Shape 589">
            <a:extLst>
              <a:ext uri="{FF2B5EF4-FFF2-40B4-BE49-F238E27FC236}">
                <a16:creationId xmlns:a16="http://schemas.microsoft.com/office/drawing/2014/main" id="{FEFEA6ED-9D4E-4208-A728-8FB61DABA47E}"/>
              </a:ext>
            </a:extLst>
          </p:cNvPr>
          <p:cNvSpPr/>
          <p:nvPr/>
        </p:nvSpPr>
        <p:spPr>
          <a:xfrm>
            <a:off x="6486704" y="2867754"/>
            <a:ext cx="2077608" cy="58477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Budget </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Monitoring Officer</a:t>
            </a:r>
          </a:p>
        </p:txBody>
      </p:sp>
      <p:pic>
        <p:nvPicPr>
          <p:cNvPr id="15" name="Picture 16" descr="https://cdn-icons.flaticon.com/png/512/3374/premium/3374554.png?token=exp=1654762330~hmac=3e66f216eb074bce4e2a91eeeff4de35">
            <a:extLst>
              <a:ext uri="{FF2B5EF4-FFF2-40B4-BE49-F238E27FC236}">
                <a16:creationId xmlns:a16="http://schemas.microsoft.com/office/drawing/2014/main" id="{026C5863-A3F5-4B97-8129-4D292C106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89" y="1495758"/>
            <a:ext cx="1394343" cy="1394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791E475-7588-4390-B2D1-DA4413796FB9}"/>
              </a:ext>
            </a:extLst>
          </p:cNvPr>
          <p:cNvSpPr/>
          <p:nvPr/>
        </p:nvSpPr>
        <p:spPr>
          <a:xfrm>
            <a:off x="8410027" y="1356729"/>
            <a:ext cx="2909455"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Responsible in the monitoring of budget and preparation of budget reports, and shall come from the SK Officials except the SK Treasurer.</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hape 586">
            <a:extLst>
              <a:ext uri="{FF2B5EF4-FFF2-40B4-BE49-F238E27FC236}">
                <a16:creationId xmlns:a16="http://schemas.microsoft.com/office/drawing/2014/main" id="{18B60673-8BB6-4699-A926-2745CF5E3316}"/>
              </a:ext>
            </a:extLst>
          </p:cNvPr>
          <p:cNvSpPr/>
          <p:nvPr/>
        </p:nvSpPr>
        <p:spPr>
          <a:xfrm>
            <a:off x="6486704" y="3825472"/>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20" name="Rectangle 19">
            <a:extLst>
              <a:ext uri="{FF2B5EF4-FFF2-40B4-BE49-F238E27FC236}">
                <a16:creationId xmlns:a16="http://schemas.microsoft.com/office/drawing/2014/main" id="{64105D87-41BE-42D7-9D86-00EEA87790E5}"/>
              </a:ext>
            </a:extLst>
          </p:cNvPr>
          <p:cNvSpPr/>
          <p:nvPr/>
        </p:nvSpPr>
        <p:spPr>
          <a:xfrm>
            <a:off x="8754075" y="4012252"/>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 of the general fund of the mother barangay</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E04BD1CA-A7CC-45FA-A914-635C4720B1F5}"/>
              </a:ext>
            </a:extLst>
          </p:cNvPr>
          <p:cNvGrpSpPr/>
          <p:nvPr/>
        </p:nvGrpSpPr>
        <p:grpSpPr>
          <a:xfrm>
            <a:off x="6723382" y="4320819"/>
            <a:ext cx="1604251" cy="1466416"/>
            <a:chOff x="6551373" y="3875907"/>
            <a:chExt cx="1285179" cy="1262671"/>
          </a:xfrm>
        </p:grpSpPr>
        <p:sp>
          <p:nvSpPr>
            <p:cNvPr id="18" name="Shape 589">
              <a:extLst>
                <a:ext uri="{FF2B5EF4-FFF2-40B4-BE49-F238E27FC236}">
                  <a16:creationId xmlns:a16="http://schemas.microsoft.com/office/drawing/2014/main" id="{C56BCDF3-D99F-4070-97A7-9E7E05144224}"/>
                </a:ext>
              </a:extLst>
            </p:cNvPr>
            <p:cNvSpPr/>
            <p:nvPr/>
          </p:nvSpPr>
          <p:spPr>
            <a:xfrm>
              <a:off x="6551373" y="4769248"/>
              <a:ext cx="1285179" cy="369330"/>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SK Funds</a:t>
              </a:r>
            </a:p>
          </p:txBody>
        </p:sp>
        <p:pic>
          <p:nvPicPr>
            <p:cNvPr id="1026" name="Picture 2" descr="File:Sangguniang Kabataan logo.svg - Wikimedia Commons">
              <a:extLst>
                <a:ext uri="{FF2B5EF4-FFF2-40B4-BE49-F238E27FC236}">
                  <a16:creationId xmlns:a16="http://schemas.microsoft.com/office/drawing/2014/main" id="{FAB44ECA-C880-4630-9A24-0CF9AA22C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982" y="3875907"/>
              <a:ext cx="819384" cy="819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Fund Philippine Peso Icon Stock Vector (Royalty Free) 2031234152 |  Shutterstock">
              <a:extLst>
                <a:ext uri="{FF2B5EF4-FFF2-40B4-BE49-F238E27FC236}">
                  <a16:creationId xmlns:a16="http://schemas.microsoft.com/office/drawing/2014/main" id="{F713AEC1-76CB-4EB0-9898-AD0C4E0CBC1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857" b="81071" l="10000" r="90000">
                          <a14:foregroundMark x1="55769" y1="35714" x2="58462" y2="40714"/>
                          <a14:foregroundMark x1="25769" y1="81071" x2="18462" y2="75357"/>
                          <a14:foregroundMark x1="57308" y1="7857" x2="65769" y2="9286"/>
                        </a14:backgroundRemoval>
                      </a14:imgEffect>
                    </a14:imgLayer>
                  </a14:imgProps>
                </a:ext>
                <a:ext uri="{28A0092B-C50C-407E-A947-70E740481C1C}">
                  <a14:useLocalDpi xmlns:a14="http://schemas.microsoft.com/office/drawing/2010/main" val="0"/>
                </a:ext>
              </a:extLst>
            </a:blip>
            <a:srcRect b="9586"/>
            <a:stretch/>
          </p:blipFill>
          <p:spPr bwMode="auto">
            <a:xfrm>
              <a:off x="6948020" y="4084094"/>
              <a:ext cx="800124" cy="77906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1600E35-C9F0-48DD-81CB-C18561DAB695}"/>
              </a:ext>
            </a:extLst>
          </p:cNvPr>
          <p:cNvSpPr txBox="1"/>
          <p:nvPr/>
        </p:nvSpPr>
        <p:spPr>
          <a:xfrm>
            <a:off x="8564312" y="3293697"/>
            <a:ext cx="2755170" cy="246221"/>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 Item 3.12 of the HFTSK</a:t>
            </a:r>
            <a:endParaRPr lang="en-PH" sz="10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5A82D679-F698-4742-B665-5495008149AD}"/>
              </a:ext>
            </a:extLst>
          </p:cNvPr>
          <p:cNvSpPr/>
          <p:nvPr/>
        </p:nvSpPr>
        <p:spPr>
          <a:xfrm>
            <a:off x="8737325" y="5014988"/>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Other funds accruing to the general fund of the SK</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nector: Elbow 6">
            <a:extLst>
              <a:ext uri="{FF2B5EF4-FFF2-40B4-BE49-F238E27FC236}">
                <a16:creationId xmlns:a16="http://schemas.microsoft.com/office/drawing/2014/main" id="{A4CBC21B-FB31-4B2B-BC4F-CB66BE2E758C}"/>
              </a:ext>
            </a:extLst>
          </p:cNvPr>
          <p:cNvCxnSpPr>
            <a:endCxn id="20" idx="1"/>
          </p:cNvCxnSpPr>
          <p:nvPr/>
        </p:nvCxnSpPr>
        <p:spPr>
          <a:xfrm rot="5400000" flipH="1" flipV="1">
            <a:off x="8216930" y="4477844"/>
            <a:ext cx="550346" cy="52394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B36D673-C9E0-416E-A492-2069A17561E2}"/>
              </a:ext>
            </a:extLst>
          </p:cNvPr>
          <p:cNvCxnSpPr>
            <a:cxnSpLocks/>
            <a:stCxn id="1028" idx="3"/>
          </p:cNvCxnSpPr>
          <p:nvPr/>
        </p:nvCxnSpPr>
        <p:spPr>
          <a:xfrm>
            <a:off x="8217276" y="5014989"/>
            <a:ext cx="520049" cy="452388"/>
          </a:xfrm>
          <a:prstGeom prst="bentConnector3">
            <a:avLst>
              <a:gd name="adj1" fmla="val 213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2" end="2"/>
                                            </p:txEl>
                                          </p:spTgt>
                                        </p:tgtEl>
                                        <p:attrNameLst>
                                          <p:attrName>style.visibility</p:attrName>
                                        </p:attrNameLst>
                                      </p:cBhvr>
                                      <p:to>
                                        <p:strVal val="visible"/>
                                      </p:to>
                                    </p:set>
                                    <p:animEffect transition="in" filter="fade">
                                      <p:cBhvr>
                                        <p:cTn id="12" dur="500"/>
                                        <p:tgtEl>
                                          <p:spTgt spid="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 grpId="0"/>
      <p:bldP spid="17" grpId="0" animBg="1"/>
      <p:bldP spid="20" grpId="0"/>
      <p:bldP spid="4" grpId="0"/>
      <p:bldP spid="2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77746" y="2082797"/>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08</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912" y="1718670"/>
            <a:ext cx="3708431"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If the prescribed rate of the SG cannot be fully provided, the proportionate and uniform monthly honorarium shall be determined and approved by the SK through a resolution.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1456" y="4277844"/>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total honorarium to be included in the SK Annual Budget shall cover SK Officials, whether the SK position is filled or vacant.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3515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honorarium to SK Officials shall be included in the CBYDP and ABYIP of the SK, and shall be subject to the SK planning and budgeting process.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09</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5" y="411923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SKs are strongly advised to observe funding priorities in the determination of the amount of honorarium to be given to the entitled SK Officials.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16869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701637"/>
            <a:ext cx="3708431" cy="1754326"/>
          </a:xfrm>
          <a:prstGeom prst="rect">
            <a:avLst/>
          </a:prstGeom>
          <a:noFill/>
        </p:spPr>
        <p:txBody>
          <a:bodyPr wrap="square" lIns="0" rIns="0" rtlCol="0" anchor="t">
            <a:spAutoFit/>
          </a:bodyPr>
          <a:lstStyle/>
          <a:p>
            <a:pPr algn="just"/>
            <a:r>
              <a:rPr lang="en-US" sz="1750" dirty="0">
                <a:latin typeface="Tahoma" panose="020B0604030504040204" pitchFamily="34" charset="0"/>
                <a:ea typeface="Tahoma" panose="020B0604030504040204" pitchFamily="34" charset="0"/>
                <a:cs typeface="Tahoma" panose="020B0604030504040204" pitchFamily="34" charset="0"/>
              </a:rPr>
              <a:t>The LGUs may provide additional honorarium, as well as social welfare contributions and hazard pay, to the SK chairperson and the elected and appointed members </a:t>
            </a:r>
            <a:r>
              <a:rPr lang="en-US" sz="1750" b="1" dirty="0">
                <a:latin typeface="Tahoma" panose="020B0604030504040204" pitchFamily="34" charset="0"/>
                <a:ea typeface="Tahoma" panose="020B0604030504040204" pitchFamily="34" charset="0"/>
                <a:cs typeface="Tahoma" panose="020B0604030504040204" pitchFamily="34" charset="0"/>
              </a:rPr>
              <a:t>through local ordinances.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3823432"/>
            <a:ext cx="3707887" cy="2185214"/>
          </a:xfrm>
          <a:prstGeom prst="rect">
            <a:avLst/>
          </a:prstGeom>
          <a:noFill/>
        </p:spPr>
        <p:txBody>
          <a:bodyPr wrap="square" lIns="0" rIns="0" rtlCol="0" anchor="t">
            <a:spAutoFit/>
          </a:bodyPr>
          <a:lstStyle/>
          <a:p>
            <a:pPr algn="just"/>
            <a:r>
              <a:rPr lang="en-US" sz="1700" dirty="0">
                <a:latin typeface="Tahoma" panose="020B0604030504040204" pitchFamily="34" charset="0"/>
                <a:ea typeface="Tahoma" panose="020B0604030504040204" pitchFamily="34" charset="0"/>
                <a:cs typeface="Tahoma" panose="020B0604030504040204" pitchFamily="34" charset="0"/>
              </a:rPr>
              <a:t>It shall be taken up as </a:t>
            </a:r>
            <a:r>
              <a:rPr lang="en-US" sz="1700" b="1" dirty="0">
                <a:latin typeface="Tahoma" panose="020B0604030504040204" pitchFamily="34" charset="0"/>
                <a:ea typeface="Tahoma" panose="020B0604030504040204" pitchFamily="34" charset="0"/>
                <a:cs typeface="Tahoma" panose="020B0604030504040204" pitchFamily="34" charset="0"/>
              </a:rPr>
              <a:t>financial subsidy to SK in the book of accounts of the LGU concerned. </a:t>
            </a:r>
            <a:r>
              <a:rPr lang="en-US" sz="1700" dirty="0">
                <a:latin typeface="Tahoma" panose="020B0604030504040204" pitchFamily="34" charset="0"/>
                <a:ea typeface="Tahoma" panose="020B0604030504040204" pitchFamily="34" charset="0"/>
                <a:cs typeface="Tahoma" panose="020B0604030504040204" pitchFamily="34" charset="0"/>
              </a:rPr>
              <a:t>The release shall be contingent on the fulfillment of the requirements set forth and agreed upon by both parties in a Memorandum of Agreement or contract.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696660"/>
            <a:ext cx="3926839"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as well as social welfare contributions and hazard pay, </a:t>
            </a:r>
            <a:r>
              <a:rPr lang="en-US" b="1" dirty="0">
                <a:latin typeface="Tahoma" panose="020B0604030504040204" pitchFamily="34" charset="0"/>
                <a:ea typeface="Tahoma" panose="020B0604030504040204" pitchFamily="34" charset="0"/>
                <a:cs typeface="Tahoma" panose="020B0604030504040204" pitchFamily="34" charset="0"/>
              </a:rPr>
              <a:t>shall be subject to their attendance</a:t>
            </a:r>
            <a:r>
              <a:rPr lang="en-US" dirty="0">
                <a:latin typeface="Tahoma" panose="020B0604030504040204" pitchFamily="34" charset="0"/>
                <a:ea typeface="Tahoma" panose="020B0604030504040204" pitchFamily="34" charset="0"/>
                <a:cs typeface="Tahoma" panose="020B0604030504040204" pitchFamily="34" charset="0"/>
              </a:rPr>
              <a:t> 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2" name="Rectangle 1">
            <a:extLst>
              <a:ext uri="{FF2B5EF4-FFF2-40B4-BE49-F238E27FC236}">
                <a16:creationId xmlns:a16="http://schemas.microsoft.com/office/drawing/2014/main" id="{31009ECB-0D24-48B4-8D93-D49C585B4E20}"/>
              </a:ext>
            </a:extLst>
          </p:cNvPr>
          <p:cNvSpPr/>
          <p:nvPr/>
        </p:nvSpPr>
        <p:spPr>
          <a:xfrm>
            <a:off x="7674730" y="3977320"/>
            <a:ext cx="3976605" cy="1754326"/>
          </a:xfrm>
          <a:prstGeom prst="rect">
            <a:avLst/>
          </a:prstGeom>
        </p:spPr>
        <p:txBody>
          <a:bodyPr wrap="square">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a:t>
            </a:r>
            <a:r>
              <a:rPr lang="en-US" b="1" dirty="0">
                <a:latin typeface="Tahoma" panose="020B0604030504040204" pitchFamily="34" charset="0"/>
                <a:ea typeface="Tahoma" panose="020B0604030504040204" pitchFamily="34" charset="0"/>
                <a:cs typeface="Tahoma" panose="020B0604030504040204" pitchFamily="34" charset="0"/>
              </a:rPr>
              <a:t>no case </a:t>
            </a:r>
            <a:r>
              <a:rPr lang="en-US" dirty="0">
                <a:latin typeface="Tahoma" panose="020B0604030504040204" pitchFamily="34" charset="0"/>
                <a:ea typeface="Tahoma" panose="020B0604030504040204" pitchFamily="34" charset="0"/>
                <a:cs typeface="Tahoma" panose="020B0604030504040204" pitchFamily="34" charset="0"/>
              </a:rPr>
              <a:t>shall the grant of additional honorarium to SK Officials result where the total honoraria will be more than the amount of honorarium being received by the barangay officials.</a:t>
            </a:r>
          </a:p>
        </p:txBody>
      </p:sp>
    </p:spTree>
    <p:extLst>
      <p:ext uri="{BB962C8B-B14F-4D97-AF65-F5344CB8AC3E}">
        <p14:creationId xmlns:p14="http://schemas.microsoft.com/office/powerpoint/2010/main" val="5601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22684" y="3870589"/>
            <a:ext cx="3707887" cy="2031325"/>
          </a:xfrm>
          <a:prstGeom prst="rect">
            <a:avLst/>
          </a:prstGeom>
          <a:noFill/>
        </p:spPr>
        <p:txBody>
          <a:bodyPr wrap="square" lIns="0" rIns="0" rtlCol="0" anchor="t">
            <a:spAutoFit/>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Funding priorities </a:t>
            </a:r>
            <a:r>
              <a:rPr lang="en-US" dirty="0">
                <a:latin typeface="Tahoma" panose="020B0604030504040204" pitchFamily="34" charset="0"/>
                <a:ea typeface="Tahoma" panose="020B0604030504040204" pitchFamily="34" charset="0"/>
                <a:cs typeface="Tahoma" panose="020B0604030504040204" pitchFamily="34" charset="0"/>
              </a:rPr>
              <a:t>shall be observed and the LGUs concerned must ensure that the grant will not significantly affect the delivery of basic services and facilities and implementation of developmental projects.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568004"/>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included in the AIP of LGUs concerned</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entitled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transferred/downloaded to the account of the SK</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922684" y="1568005"/>
            <a:ext cx="3707887"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t>
            </a:r>
            <a:r>
              <a:rPr lang="en-US" b="1" dirty="0">
                <a:latin typeface="Tahoma" panose="020B0604030504040204" pitchFamily="34" charset="0"/>
                <a:ea typeface="Tahoma" panose="020B0604030504040204" pitchFamily="34" charset="0"/>
                <a:cs typeface="Tahoma" panose="020B0604030504040204" pitchFamily="34" charset="0"/>
              </a:rPr>
              <a:t>shall not result in the total honorarium exceeding SG 9, Step 1 </a:t>
            </a:r>
            <a:r>
              <a:rPr lang="en-US" dirty="0">
                <a:latin typeface="Tahoma" panose="020B0604030504040204" pitchFamily="34" charset="0"/>
                <a:ea typeface="Tahoma" panose="020B0604030504040204" pitchFamily="34" charset="0"/>
                <a:cs typeface="Tahoma" panose="020B0604030504040204" pitchFamily="34" charset="0"/>
              </a:rPr>
              <a:t>in the salary schedule implemented by the city or municipality where the barangay belongs.</a:t>
            </a:r>
          </a:p>
        </p:txBody>
      </p:sp>
    </p:spTree>
    <p:extLst>
      <p:ext uri="{BB962C8B-B14F-4D97-AF65-F5344CB8AC3E}">
        <p14:creationId xmlns:p14="http://schemas.microsoft.com/office/powerpoint/2010/main" val="8589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p:bldP spid="72" grpId="0"/>
      <p:bldP spid="73" grpId="0" animBg="1"/>
      <p:bldP spid="78" grpId="0"/>
      <p:bldP spid="1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09</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887959" y="1879716"/>
            <a:ext cx="3707887" cy="3508653"/>
          </a:xfrm>
          <a:prstGeom prst="rect">
            <a:avLst/>
          </a:prstGeom>
          <a:noFill/>
        </p:spPr>
        <p:txBody>
          <a:bodyPr wrap="square" lIns="0" rIns="0" rtlCol="0" anchor="t">
            <a:spAutoFit/>
          </a:bodyPr>
          <a:lstStyle/>
          <a:p>
            <a:pPr algn="just"/>
            <a:r>
              <a:rPr lang="en-US" sz="1850"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a:t>
            </a:r>
            <a:r>
              <a:rPr lang="en-US" sz="1850" b="1" dirty="0">
                <a:latin typeface="Tahoma" panose="020B0604030504040204" pitchFamily="34" charset="0"/>
                <a:ea typeface="Tahoma" panose="020B0604030504040204" pitchFamily="34" charset="0"/>
                <a:cs typeface="Tahoma" panose="020B0604030504040204" pitchFamily="34" charset="0"/>
              </a:rPr>
              <a:t>shall be accounted for and recorded in the Registry of Specific Purpose Fund Commitments, Payments, and Balances of the SK concerned</a:t>
            </a:r>
            <a:r>
              <a:rPr lang="en-US" sz="1850" dirty="0">
                <a:latin typeface="Tahoma" panose="020B0604030504040204" pitchFamily="34" charset="0"/>
                <a:ea typeface="Tahoma" panose="020B0604030504040204" pitchFamily="34" charset="0"/>
                <a:cs typeface="Tahoma" panose="020B0604030504040204" pitchFamily="34" charset="0"/>
              </a:rPr>
              <a:t>.</a:t>
            </a:r>
          </a:p>
          <a:p>
            <a:pPr algn="just"/>
            <a:endParaRPr lang="en-US" sz="1850" dirty="0">
              <a:latin typeface="Tahoma" panose="020B0604030504040204" pitchFamily="34" charset="0"/>
              <a:ea typeface="Tahoma" panose="020B0604030504040204" pitchFamily="34" charset="0"/>
              <a:cs typeface="Tahoma" panose="020B0604030504040204" pitchFamily="34" charset="0"/>
            </a:endParaRPr>
          </a:p>
          <a:p>
            <a:pPr algn="just"/>
            <a:r>
              <a:rPr lang="en-US" sz="1850" dirty="0">
                <a:latin typeface="Tahoma" panose="020B0604030504040204" pitchFamily="34" charset="0"/>
                <a:ea typeface="Tahoma" panose="020B0604030504040204" pitchFamily="34" charset="0"/>
                <a:cs typeface="Tahoma" panose="020B0604030504040204" pitchFamily="34" charset="0"/>
              </a:rPr>
              <a:t>The same shall no longer be subject to the planning and budgeting process of the SK.</a:t>
            </a:r>
          </a:p>
        </p:txBody>
      </p:sp>
    </p:spTree>
    <p:extLst>
      <p:ext uri="{BB962C8B-B14F-4D97-AF65-F5344CB8AC3E}">
        <p14:creationId xmlns:p14="http://schemas.microsoft.com/office/powerpoint/2010/main" val="40719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985459"/>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MONITORING AND EVALUATION SYSTEM</a:t>
            </a:r>
          </a:p>
        </p:txBody>
      </p:sp>
      <p:sp>
        <p:nvSpPr>
          <p:cNvPr id="6" name="AutoShape 4" descr="Department of the Interior and Local Government - Wikipedia">
            <a:extLst>
              <a:ext uri="{FF2B5EF4-FFF2-40B4-BE49-F238E27FC236}">
                <a16:creationId xmlns:a16="http://schemas.microsoft.com/office/drawing/2014/main" id="{D40A5E6D-BBB1-4FF4-AAF0-9DBC9127283C}"/>
              </a:ext>
            </a:extLst>
          </p:cNvPr>
          <p:cNvSpPr>
            <a:spLocks noChangeAspect="1" noChangeArrowheads="1"/>
          </p:cNvSpPr>
          <p:nvPr/>
        </p:nvSpPr>
        <p:spPr bwMode="auto">
          <a:xfrm>
            <a:off x="6096000" y="3429000"/>
            <a:ext cx="3261360" cy="3261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2" name="AutoShape 2" descr="Department of the Interior and Local Government - Wikipedia">
            <a:extLst>
              <a:ext uri="{FF2B5EF4-FFF2-40B4-BE49-F238E27FC236}">
                <a16:creationId xmlns:a16="http://schemas.microsoft.com/office/drawing/2014/main" id="{ADF1BA4E-6302-40F7-8A2A-5A1D167F133F}"/>
              </a:ext>
            </a:extLst>
          </p:cNvPr>
          <p:cNvSpPr>
            <a:spLocks noChangeAspect="1" noChangeArrowheads="1"/>
          </p:cNvSpPr>
          <p:nvPr/>
        </p:nvSpPr>
        <p:spPr bwMode="auto">
          <a:xfrm>
            <a:off x="8794525" y="3613232"/>
            <a:ext cx="474021" cy="474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9" name="Picture 8">
            <a:extLst>
              <a:ext uri="{FF2B5EF4-FFF2-40B4-BE49-F238E27FC236}">
                <a16:creationId xmlns:a16="http://schemas.microsoft.com/office/drawing/2014/main" id="{5D7B2ADA-E95F-4ECA-AAA0-4E01CED58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98" y="2270568"/>
            <a:ext cx="3159348" cy="3159348"/>
          </a:xfrm>
          <a:prstGeom prst="rect">
            <a:avLst/>
          </a:prstGeom>
        </p:spPr>
      </p:pic>
      <p:pic>
        <p:nvPicPr>
          <p:cNvPr id="2056" name="Picture 8" descr="File:National Youth Commission Philippines.svg - Wikimedia Commons">
            <a:extLst>
              <a:ext uri="{FF2B5EF4-FFF2-40B4-BE49-F238E27FC236}">
                <a16:creationId xmlns:a16="http://schemas.microsoft.com/office/drawing/2014/main" id="{582EEAE3-5F85-492D-9322-493E462DF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653" y="2270568"/>
            <a:ext cx="3159348" cy="315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1+#ppt_w/2"/>
                                          </p:val>
                                        </p:tav>
                                        <p:tav tm="100000">
                                          <p:val>
                                            <p:strVal val="#ppt_x"/>
                                          </p:val>
                                        </p:tav>
                                      </p:tavLst>
                                    </p:anim>
                                    <p:anim calcmode="lin" valueType="num">
                                      <p:cBhvr additive="base">
                                        <p:cTn id="14"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1411462"/>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RESPONSIBILITY AND ACCOUNTABILITY</a:t>
            </a:r>
          </a:p>
        </p:txBody>
      </p:sp>
      <p:sp>
        <p:nvSpPr>
          <p:cNvPr id="4" name="Shape 586">
            <a:extLst>
              <a:ext uri="{FF2B5EF4-FFF2-40B4-BE49-F238E27FC236}">
                <a16:creationId xmlns:a16="http://schemas.microsoft.com/office/drawing/2014/main" id="{BBD7FAB0-B6A8-4C1A-BFEA-2EF08BDA39BB}"/>
              </a:ext>
            </a:extLst>
          </p:cNvPr>
          <p:cNvSpPr/>
          <p:nvPr/>
        </p:nvSpPr>
        <p:spPr>
          <a:xfrm>
            <a:off x="946978" y="2756291"/>
            <a:ext cx="4970160"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5" name="Shape 589">
            <a:extLst>
              <a:ext uri="{FF2B5EF4-FFF2-40B4-BE49-F238E27FC236}">
                <a16:creationId xmlns:a16="http://schemas.microsoft.com/office/drawing/2014/main" id="{9FAD27B8-B437-44D6-A856-FA72072DD363}"/>
              </a:ext>
            </a:extLst>
          </p:cNvPr>
          <p:cNvSpPr/>
          <p:nvPr/>
        </p:nvSpPr>
        <p:spPr>
          <a:xfrm>
            <a:off x="746019" y="4102411"/>
            <a:ext cx="2468584" cy="877161"/>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700" dirty="0">
                <a:solidFill>
                  <a:schemeClr val="tx1">
                    <a:lumMod val="65000"/>
                    <a:lumOff val="35000"/>
                  </a:schemeClr>
                </a:solidFill>
                <a:latin typeface="Franklin Gothic Medium Cond" panose="020B0606030402020204" pitchFamily="34" charset="0"/>
                <a:cs typeface="Calibri" panose="020F0502020204030204" pitchFamily="34" charset="0"/>
              </a:rPr>
              <a:t>SK Chairperson and elected and appointed members</a:t>
            </a:r>
          </a:p>
        </p:txBody>
      </p:sp>
      <p:sp>
        <p:nvSpPr>
          <p:cNvPr id="6" name="Shape 586">
            <a:extLst>
              <a:ext uri="{FF2B5EF4-FFF2-40B4-BE49-F238E27FC236}">
                <a16:creationId xmlns:a16="http://schemas.microsoft.com/office/drawing/2014/main" id="{326CD338-C2C8-4088-A8DB-E447E6001AD3}"/>
              </a:ext>
            </a:extLst>
          </p:cNvPr>
          <p:cNvSpPr/>
          <p:nvPr/>
        </p:nvSpPr>
        <p:spPr>
          <a:xfrm>
            <a:off x="6308114" y="2756291"/>
            <a:ext cx="4970158"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Shape 589">
            <a:extLst>
              <a:ext uri="{FF2B5EF4-FFF2-40B4-BE49-F238E27FC236}">
                <a16:creationId xmlns:a16="http://schemas.microsoft.com/office/drawing/2014/main" id="{2AADA8AA-FF65-4A91-BF80-43B814EE7EC3}"/>
              </a:ext>
            </a:extLst>
          </p:cNvPr>
          <p:cNvSpPr/>
          <p:nvPr/>
        </p:nvSpPr>
        <p:spPr>
          <a:xfrm>
            <a:off x="6308112" y="4184990"/>
            <a:ext cx="2077609" cy="646329"/>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LCE and </a:t>
            </a:r>
          </a:p>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other local officials</a:t>
            </a:r>
          </a:p>
        </p:txBody>
      </p:sp>
      <p:pic>
        <p:nvPicPr>
          <p:cNvPr id="8" name="Picture 10" descr="https://cdn-icons-png.flaticon.com/512/476/476863.png">
            <a:extLst>
              <a:ext uri="{FF2B5EF4-FFF2-40B4-BE49-F238E27FC236}">
                <a16:creationId xmlns:a16="http://schemas.microsoft.com/office/drawing/2014/main" id="{FAF7238B-B938-4913-AEF5-FA3CD24C0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482" y="2930981"/>
            <a:ext cx="1278871" cy="127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cdn-icons-png.flaticon.com/512/1256/1256651.png">
            <a:extLst>
              <a:ext uri="{FF2B5EF4-FFF2-40B4-BE49-F238E27FC236}">
                <a16:creationId xmlns:a16="http://schemas.microsoft.com/office/drawing/2014/main" id="{97FD1871-FDBB-43F8-A4F9-178F1F133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179" y="3014542"/>
            <a:ext cx="1060263" cy="1060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BCAD695-5E98-4CF7-A3B1-22B1784E6B93}"/>
              </a:ext>
            </a:extLst>
          </p:cNvPr>
          <p:cNvSpPr/>
          <p:nvPr/>
        </p:nvSpPr>
        <p:spPr>
          <a:xfrm>
            <a:off x="3098470" y="2911103"/>
            <a:ext cx="2604661"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Determination and payment of honorarium to SK Officials charged against the SK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E5A022E0-D975-4089-9AE4-4FF3111B0872}"/>
              </a:ext>
            </a:extLst>
          </p:cNvPr>
          <p:cNvSpPr/>
          <p:nvPr/>
        </p:nvSpPr>
        <p:spPr>
          <a:xfrm>
            <a:off x="8377329" y="2911103"/>
            <a:ext cx="2659002"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Payment of additional honorarium, social welfare contributions, and hazard pay charged against the LGU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403123" y="1900639"/>
            <a:ext cx="611566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PH" altLang="en-US" sz="3200" b="1" dirty="0">
                <a:latin typeface="Franklin Gothic Medium Cond" panose="020B0606030402020204" pitchFamily="34" charset="0"/>
              </a:rPr>
              <a:t>USES OF THE FUND</a:t>
            </a:r>
          </a:p>
          <a:p>
            <a:pPr>
              <a:lnSpc>
                <a:spcPct val="100000"/>
              </a:lnSpc>
              <a:spcBef>
                <a:spcPct val="0"/>
              </a:spcBef>
              <a:buFontTx/>
              <a:buNone/>
            </a:pPr>
            <a:endParaRPr lang="en-PH" altLang="en-US" sz="2400" b="1" u="sng"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basic services and facilities pursuant to Section 17 of RA No. 7160 particularly those which have been devolved by the National Government; and</a:t>
            </a:r>
          </a:p>
          <a:p>
            <a:pPr marL="720725" indent="-457200" algn="just">
              <a:lnSpc>
                <a:spcPct val="100000"/>
              </a:lnSpc>
              <a:spcBef>
                <a:spcPct val="0"/>
              </a:spcBef>
            </a:pPr>
            <a:endParaRPr lang="en-PH" altLang="en-US" sz="2400"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development projects as identified in the LGUs Annual Investment Plan.</a:t>
            </a:r>
          </a:p>
        </p:txBody>
      </p:sp>
      <p:sp>
        <p:nvSpPr>
          <p:cNvPr id="8" name="Title 4">
            <a:extLst>
              <a:ext uri="{FF2B5EF4-FFF2-40B4-BE49-F238E27FC236}">
                <a16:creationId xmlns:a16="http://schemas.microsoft.com/office/drawing/2014/main" id="{AD88AA2E-36E2-415E-9457-1B211F381B7A}"/>
              </a:ext>
            </a:extLst>
          </p:cNvPr>
          <p:cNvSpPr txBox="1">
            <a:spLocks/>
          </p:cNvSpPr>
          <p:nvPr/>
        </p:nvSpPr>
        <p:spPr>
          <a:xfrm>
            <a:off x="403123" y="702086"/>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Tree>
    <p:extLst>
      <p:ext uri="{BB962C8B-B14F-4D97-AF65-F5344CB8AC3E}">
        <p14:creationId xmlns:p14="http://schemas.microsoft.com/office/powerpoint/2010/main" val="13651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None/>
            </a:pPr>
            <a:r>
              <a:rPr lang="en-US" altLang="en-US" sz="1100" b="1"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15069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A502C-16C5-9B8A-9724-5D7CE38743F0}"/>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a:endParaRPr>
          </a:p>
        </p:txBody>
      </p:sp>
      <p:pic>
        <p:nvPicPr>
          <p:cNvPr id="4" name="Picture 3" descr="A red white and blue diamond&#10;&#10;Description automatically generated">
            <a:extLst>
              <a:ext uri="{FF2B5EF4-FFF2-40B4-BE49-F238E27FC236}">
                <a16:creationId xmlns:a16="http://schemas.microsoft.com/office/drawing/2014/main" id="{AA307299-E8C3-CC41-DB0C-7B6153DFBAA1}"/>
              </a:ext>
            </a:extLst>
          </p:cNvPr>
          <p:cNvPicPr>
            <a:picLocks noChangeAspect="1"/>
          </p:cNvPicPr>
          <p:nvPr/>
        </p:nvPicPr>
        <p:blipFill>
          <a:blip r:embed="rId3"/>
          <a:stretch>
            <a:fillRect/>
          </a:stretch>
        </p:blipFill>
        <p:spPr>
          <a:xfrm>
            <a:off x="14377" y="6262528"/>
            <a:ext cx="12192000" cy="601472"/>
          </a:xfrm>
          <a:prstGeom prst="rect">
            <a:avLst/>
          </a:prstGeom>
        </p:spPr>
      </p:pic>
      <p:sp>
        <p:nvSpPr>
          <p:cNvPr id="16" name="TextBox 15">
            <a:extLst>
              <a:ext uri="{FF2B5EF4-FFF2-40B4-BE49-F238E27FC236}">
                <a16:creationId xmlns:a16="http://schemas.microsoft.com/office/drawing/2014/main" id="{0386BF7D-F3EE-7F00-6FD0-C2797869CB36}"/>
              </a:ext>
            </a:extLst>
          </p:cNvPr>
          <p:cNvSpPr txBox="1"/>
          <p:nvPr/>
        </p:nvSpPr>
        <p:spPr>
          <a:xfrm>
            <a:off x="5663197" y="2241518"/>
            <a:ext cx="6359483" cy="3431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100" b="1" dirty="0">
                <a:solidFill>
                  <a:srgbClr val="002060"/>
                </a:solidFill>
                <a:latin typeface="Avenir Next LT Pro"/>
              </a:rPr>
              <a:t>INDICATIVE FY 2025 NATIONAL TAX ALLOTMENT SHARES OF LOCAL GOVERNMENT UNITS AND GUIDELINES ON THE PREPARATION OF THE FY 2025 ANNUAL BUDGETS OF LGUS</a:t>
            </a:r>
            <a:endParaRPr lang="en-PH" sz="3100" b="1" dirty="0">
              <a:solidFill>
                <a:srgbClr val="002060"/>
              </a:solidFill>
              <a:latin typeface="Avenir Next LT Pro"/>
            </a:endParaRPr>
          </a:p>
        </p:txBody>
      </p:sp>
      <p:pic>
        <p:nvPicPr>
          <p:cNvPr id="6" name="Picture 5" descr="A stack of papers with text&#10;&#10;Description automatically generated">
            <a:extLst>
              <a:ext uri="{FF2B5EF4-FFF2-40B4-BE49-F238E27FC236}">
                <a16:creationId xmlns:a16="http://schemas.microsoft.com/office/drawing/2014/main" id="{583204C1-AF68-DDA4-57E3-E2723946D245}"/>
              </a:ext>
            </a:extLst>
          </p:cNvPr>
          <p:cNvPicPr>
            <a:picLocks noChangeAspect="1"/>
          </p:cNvPicPr>
          <p:nvPr/>
        </p:nvPicPr>
        <p:blipFill>
          <a:blip r:embed="rId4"/>
          <a:stretch>
            <a:fillRect/>
          </a:stretch>
        </p:blipFill>
        <p:spPr>
          <a:xfrm rot="222421">
            <a:off x="216076" y="165370"/>
            <a:ext cx="5072153" cy="5876207"/>
          </a:xfrm>
          <a:prstGeom prst="rect">
            <a:avLst/>
          </a:prstGeom>
        </p:spPr>
      </p:pic>
      <p:pic>
        <p:nvPicPr>
          <p:cNvPr id="7" name="Google Shape;120;g2608cd512f4_2_51">
            <a:extLst>
              <a:ext uri="{FF2B5EF4-FFF2-40B4-BE49-F238E27FC236}">
                <a16:creationId xmlns:a16="http://schemas.microsoft.com/office/drawing/2014/main" id="{4F38D9AE-3CBC-4107-AF1D-0536E030235B}"/>
              </a:ext>
            </a:extLst>
          </p:cNvPr>
          <p:cNvPicPr preferRelativeResize="0"/>
          <p:nvPr/>
        </p:nvPicPr>
        <p:blipFill rotWithShape="1">
          <a:blip r:embed="rId5"/>
          <a:srcRect t="295" b="295"/>
          <a:stretch/>
        </p:blipFill>
        <p:spPr>
          <a:xfrm rot="21522421">
            <a:off x="1261748" y="677463"/>
            <a:ext cx="3786217" cy="5188905"/>
          </a:xfrm>
          <a:prstGeom prst="rect">
            <a:avLst/>
          </a:prstGeom>
          <a:noFill/>
          <a:ln>
            <a:noFill/>
          </a:ln>
        </p:spPr>
      </p:pic>
      <p:sp>
        <p:nvSpPr>
          <p:cNvPr id="2" name="Rectangle 1">
            <a:extLst>
              <a:ext uri="{FF2B5EF4-FFF2-40B4-BE49-F238E27FC236}">
                <a16:creationId xmlns:a16="http://schemas.microsoft.com/office/drawing/2014/main" id="{A4D8AF22-2EC1-EE67-45A4-53C92CF8E2D7}"/>
              </a:ext>
            </a:extLst>
          </p:cNvPr>
          <p:cNvSpPr/>
          <p:nvPr/>
        </p:nvSpPr>
        <p:spPr>
          <a:xfrm>
            <a:off x="5826164" y="642155"/>
            <a:ext cx="5914732" cy="1374768"/>
          </a:xfrm>
          <a:prstGeom prst="rect">
            <a:avLst/>
          </a:prstGeom>
          <a:solidFill>
            <a:srgbClr val="F7CD79"/>
          </a:solidFill>
          <a:ln>
            <a:noFill/>
          </a:ln>
          <a:effectLst>
            <a:outerShdw blurRad="63500" dist="38100" dir="2700000">
              <a:srgbClr val="000000">
                <a:alpha val="3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Google Shape;119;g2608cd512f4_2_27">
            <a:extLst>
              <a:ext uri="{FF2B5EF4-FFF2-40B4-BE49-F238E27FC236}">
                <a16:creationId xmlns:a16="http://schemas.microsoft.com/office/drawing/2014/main" id="{EA707DAB-DDD1-2499-CF74-BC68259A5429}"/>
              </a:ext>
            </a:extLst>
          </p:cNvPr>
          <p:cNvSpPr txBox="1"/>
          <p:nvPr/>
        </p:nvSpPr>
        <p:spPr>
          <a:xfrm>
            <a:off x="5822230" y="800530"/>
            <a:ext cx="5914731" cy="1083518"/>
          </a:xfrm>
          <a:prstGeom prst="rect">
            <a:avLst/>
          </a:prstGeom>
          <a:noFill/>
          <a:ln>
            <a:noFill/>
          </a:ln>
        </p:spPr>
        <p:txBody>
          <a:bodyPr spcFirstLastPara="1" wrap="square" lIns="91425" tIns="91425" rIns="91425" bIns="91425" anchor="ctr" anchorCtr="0">
            <a:noAutofit/>
          </a:bodyPr>
          <a:lstStyle/>
          <a:p>
            <a:pPr algn="ctr"/>
            <a:r>
              <a:rPr lang="en-US" sz="2800" b="1" dirty="0">
                <a:solidFill>
                  <a:srgbClr val="002060"/>
                </a:solidFill>
                <a:latin typeface="Avenir Next LT Pro"/>
                <a:sym typeface="Trebuchet MS"/>
              </a:rPr>
              <a:t>LOCAL BUDGET MEMORANDUM NO. 90 DATED JUNE 13, 2024</a:t>
            </a:r>
            <a:endParaRPr lang="en-PH" sz="2800" b="1" dirty="0">
              <a:solidFill>
                <a:srgbClr val="002060"/>
              </a:solidFill>
              <a:latin typeface="Avenir Next LT Pro"/>
            </a:endParaRPr>
          </a:p>
        </p:txBody>
      </p:sp>
    </p:spTree>
    <p:extLst>
      <p:ext uri="{BB962C8B-B14F-4D97-AF65-F5344CB8AC3E}">
        <p14:creationId xmlns:p14="http://schemas.microsoft.com/office/powerpoint/2010/main" val="34794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42EAE-0714-CB7E-3325-6EC42EAF7D3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27" name="Title 4">
            <a:extLst>
              <a:ext uri="{FF2B5EF4-FFF2-40B4-BE49-F238E27FC236}">
                <a16:creationId xmlns:a16="http://schemas.microsoft.com/office/drawing/2014/main" id="{EAF34529-6CB4-404A-9C26-CDCF14D6667A}"/>
              </a:ext>
            </a:extLst>
          </p:cNvPr>
          <p:cNvSpPr txBox="1">
            <a:spLocks/>
          </p:cNvSpPr>
          <p:nvPr/>
        </p:nvSpPr>
        <p:spPr>
          <a:xfrm>
            <a:off x="152400" y="959104"/>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02060"/>
                </a:solidFill>
                <a:latin typeface="Avenir Next LT Pro" panose="020B0504020202020204" pitchFamily="34" charset="0"/>
                <a:cs typeface="Times New Roman"/>
              </a:rPr>
              <a:t>FY 2025 NTA OF LGUs</a:t>
            </a:r>
          </a:p>
        </p:txBody>
      </p:sp>
      <p:graphicFrame>
        <p:nvGraphicFramePr>
          <p:cNvPr id="5" name="Table 6">
            <a:extLst>
              <a:ext uri="{FF2B5EF4-FFF2-40B4-BE49-F238E27FC236}">
                <a16:creationId xmlns:a16="http://schemas.microsoft.com/office/drawing/2014/main" id="{9760FEFE-717D-4D66-8448-8E911B595542}"/>
              </a:ext>
            </a:extLst>
          </p:cNvPr>
          <p:cNvGraphicFramePr>
            <a:graphicFrameLocks noGrp="1"/>
          </p:cNvGraphicFramePr>
          <p:nvPr>
            <p:extLst/>
          </p:nvPr>
        </p:nvGraphicFramePr>
        <p:xfrm>
          <a:off x="264042" y="2206638"/>
          <a:ext cx="11663915" cy="2926080"/>
        </p:xfrm>
        <a:graphic>
          <a:graphicData uri="http://schemas.openxmlformats.org/drawingml/2006/table">
            <a:tbl>
              <a:tblPr firstRow="1" bandRow="1">
                <a:tableStyleId>{E8B1032C-EA38-4F05-BA0D-38AFFFC7BED3}</a:tableStyleId>
              </a:tblPr>
              <a:tblGrid>
                <a:gridCol w="4466048">
                  <a:extLst>
                    <a:ext uri="{9D8B030D-6E8A-4147-A177-3AD203B41FA5}">
                      <a16:colId xmlns:a16="http://schemas.microsoft.com/office/drawing/2014/main" val="922783527"/>
                    </a:ext>
                  </a:extLst>
                </a:gridCol>
                <a:gridCol w="3752839">
                  <a:extLst>
                    <a:ext uri="{9D8B030D-6E8A-4147-A177-3AD203B41FA5}">
                      <a16:colId xmlns:a16="http://schemas.microsoft.com/office/drawing/2014/main" val="1000101124"/>
                    </a:ext>
                  </a:extLst>
                </a:gridCol>
                <a:gridCol w="3445028">
                  <a:extLst>
                    <a:ext uri="{9D8B030D-6E8A-4147-A177-3AD203B41FA5}">
                      <a16:colId xmlns:a16="http://schemas.microsoft.com/office/drawing/2014/main" val="177734315"/>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600" dirty="0">
                          <a:solidFill>
                            <a:srgbClr val="002060"/>
                          </a:solidFill>
                          <a:latin typeface="Avenir Next LT Pro" panose="020B0504020202020204" pitchFamily="34" charset="0"/>
                        </a:rPr>
                        <a:t>Certification</a:t>
                      </a:r>
                      <a:endParaRPr lang="en-US" sz="2600" dirty="0">
                        <a:solidFill>
                          <a:srgbClr val="002060"/>
                        </a:solidFill>
                        <a:latin typeface="Avenir Next LT Pro" panose="020B05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600" dirty="0">
                          <a:solidFill>
                            <a:srgbClr val="002060"/>
                          </a:solidFill>
                          <a:latin typeface="Avenir Next LT Pro" panose="020B0504020202020204" pitchFamily="34" charset="0"/>
                        </a:rPr>
                        <a:t>Amount (Php)</a:t>
                      </a:r>
                      <a:endParaRPr lang="en-US" sz="2600" dirty="0">
                        <a:solidFill>
                          <a:srgbClr val="002060"/>
                        </a:solidFill>
                        <a:latin typeface="Avenir Next LT Pro" panose="020B0504020202020204" pitchFamily="34" charset="0"/>
                      </a:endParaRPr>
                    </a:p>
                  </a:txBody>
                  <a:tcPr anchor="ctr"/>
                </a:tc>
                <a:tc hMerge="1">
                  <a:txBody>
                    <a:bodyPr/>
                    <a:lstStyle/>
                    <a:p>
                      <a:pPr algn="ctr"/>
                      <a:endParaRPr lang="en-US" sz="3200" dirty="0">
                        <a:latin typeface="Franklin Gothic Medium Cond" panose="020B0606030402020204" pitchFamily="34" charset="0"/>
                      </a:endParaRPr>
                    </a:p>
                  </a:txBody>
                  <a:tcPr anchor="ctr"/>
                </a:tc>
                <a:extLst>
                  <a:ext uri="{0D108BD9-81ED-4DB2-BD59-A6C34878D82A}">
                    <a16:rowId xmlns:a16="http://schemas.microsoft.com/office/drawing/2014/main" val="2102767963"/>
                  </a:ext>
                </a:extLst>
              </a:tr>
              <a:tr h="370840">
                <a:tc vMerge="1">
                  <a:txBody>
                    <a:bodyPr/>
                    <a:lstStyle/>
                    <a:p>
                      <a:pPr algn="ctr"/>
                      <a:endParaRPr lang="en-US" sz="3200" dirty="0">
                        <a:latin typeface="Franklin Gothic Medium Cond" panose="020B0606030402020204" pitchFamily="34" charset="0"/>
                      </a:endParaRPr>
                    </a:p>
                  </a:txBody>
                  <a:tcPr anchor="ctr"/>
                </a:tc>
                <a:tc>
                  <a:txBody>
                    <a:bodyPr/>
                    <a:lstStyle/>
                    <a:p>
                      <a:pPr algn="ctr"/>
                      <a:r>
                        <a:rPr lang="en-PH" sz="2600" b="1" dirty="0">
                          <a:solidFill>
                            <a:srgbClr val="002060"/>
                          </a:solidFill>
                          <a:latin typeface="Avenir Next LT Pro" panose="020B0504020202020204" pitchFamily="34" charset="0"/>
                        </a:rPr>
                        <a:t>FY 2024</a:t>
                      </a:r>
                      <a:endParaRPr lang="en-US" sz="2600" b="1" dirty="0">
                        <a:solidFill>
                          <a:srgbClr val="002060"/>
                        </a:solidFill>
                        <a:latin typeface="Avenir Next LT Pro" panose="020B0504020202020204" pitchFamily="34" charset="0"/>
                      </a:endParaRPr>
                    </a:p>
                  </a:txBody>
                  <a:tcPr anchor="ctr"/>
                </a:tc>
                <a:tc>
                  <a:txBody>
                    <a:bodyPr/>
                    <a:lstStyle/>
                    <a:p>
                      <a:pPr algn="ctr"/>
                      <a:r>
                        <a:rPr lang="en-US" sz="2600" b="1" dirty="0">
                          <a:solidFill>
                            <a:srgbClr val="002060"/>
                          </a:solidFill>
                          <a:latin typeface="Avenir Next LT Pro" panose="020B0504020202020204" pitchFamily="34" charset="0"/>
                        </a:rPr>
                        <a:t>FY 2025</a:t>
                      </a:r>
                    </a:p>
                  </a:txBody>
                  <a:tcPr anchor="ctr"/>
                </a:tc>
                <a:extLst>
                  <a:ext uri="{0D108BD9-81ED-4DB2-BD59-A6C34878D82A}">
                    <a16:rowId xmlns:a16="http://schemas.microsoft.com/office/drawing/2014/main" val="763109602"/>
                  </a:ext>
                </a:extLst>
              </a:tr>
              <a:tr h="370840">
                <a:tc>
                  <a:txBody>
                    <a:bodyPr/>
                    <a:lstStyle/>
                    <a:p>
                      <a:pPr algn="ctr"/>
                      <a:r>
                        <a:rPr lang="en-PH" sz="2600" dirty="0">
                          <a:solidFill>
                            <a:srgbClr val="002060"/>
                          </a:solidFill>
                          <a:latin typeface="Avenir Next LT Pro" panose="020B0504020202020204" pitchFamily="34" charset="0"/>
                        </a:rPr>
                        <a:t>Bureau of Internal Revenue</a:t>
                      </a:r>
                      <a:endParaRPr lang="en-US" sz="2600" dirty="0">
                        <a:solidFill>
                          <a:srgbClr val="002060"/>
                        </a:solidFill>
                        <a:latin typeface="Avenir Next LT Pro" panose="020B0504020202020204" pitchFamily="34" charset="0"/>
                      </a:endParaRPr>
                    </a:p>
                  </a:txBody>
                  <a:tcPr anchor="ctr"/>
                </a:tc>
                <a:tc>
                  <a:txBody>
                    <a:bodyPr/>
                    <a:lstStyle/>
                    <a:p>
                      <a:pPr algn="r"/>
                      <a:r>
                        <a:rPr lang="en-US" sz="2600" dirty="0">
                          <a:solidFill>
                            <a:srgbClr val="002060"/>
                          </a:solidFill>
                          <a:latin typeface="Avenir Next LT Pro" panose="020B0504020202020204" pitchFamily="34" charset="0"/>
                        </a:rPr>
                        <a:t>687,998,360,000</a:t>
                      </a:r>
                    </a:p>
                  </a:txBody>
                  <a:tcPr anchor="ctr"/>
                </a:tc>
                <a:tc>
                  <a:txBody>
                    <a:bodyPr/>
                    <a:lstStyle/>
                    <a:p>
                      <a:pPr algn="r"/>
                      <a:r>
                        <a:rPr lang="en-US" sz="2600" dirty="0">
                          <a:solidFill>
                            <a:srgbClr val="002060"/>
                          </a:solidFill>
                          <a:latin typeface="Avenir Next LT Pro" panose="020B0504020202020204" pitchFamily="34" charset="0"/>
                        </a:rPr>
                        <a:t>776,559,602,000</a:t>
                      </a:r>
                    </a:p>
                  </a:txBody>
                  <a:tcPr anchor="ctr"/>
                </a:tc>
                <a:extLst>
                  <a:ext uri="{0D108BD9-81ED-4DB2-BD59-A6C34878D82A}">
                    <a16:rowId xmlns:a16="http://schemas.microsoft.com/office/drawing/2014/main" val="3775535644"/>
                  </a:ext>
                </a:extLst>
              </a:tr>
              <a:tr h="440361">
                <a:tc>
                  <a:txBody>
                    <a:bodyPr/>
                    <a:lstStyle/>
                    <a:p>
                      <a:pPr algn="ctr"/>
                      <a:r>
                        <a:rPr lang="en-PH" sz="2600" dirty="0">
                          <a:solidFill>
                            <a:srgbClr val="002060"/>
                          </a:solidFill>
                          <a:latin typeface="Avenir Next LT Pro" panose="020B0504020202020204" pitchFamily="34" charset="0"/>
                        </a:rPr>
                        <a:t>Bureau of Customs</a:t>
                      </a:r>
                      <a:endParaRPr lang="en-US" sz="2600" dirty="0">
                        <a:solidFill>
                          <a:srgbClr val="002060"/>
                        </a:solidFill>
                        <a:latin typeface="Avenir Next LT Pro" panose="020B0504020202020204" pitchFamily="34" charset="0"/>
                      </a:endParaRPr>
                    </a:p>
                  </a:txBody>
                  <a:tcPr anchor="ctr"/>
                </a:tc>
                <a:tc>
                  <a:txBody>
                    <a:bodyPr/>
                    <a:lstStyle/>
                    <a:p>
                      <a:pPr algn="r"/>
                      <a:r>
                        <a:rPr lang="en-US" sz="2600" dirty="0">
                          <a:solidFill>
                            <a:srgbClr val="002060"/>
                          </a:solidFill>
                          <a:latin typeface="Avenir Next LT Pro" panose="020B0504020202020204" pitchFamily="34" charset="0"/>
                        </a:rPr>
                        <a:t>183,357236,000</a:t>
                      </a:r>
                    </a:p>
                  </a:txBody>
                  <a:tcPr anchor="ctr"/>
                </a:tc>
                <a:tc>
                  <a:txBody>
                    <a:bodyPr/>
                    <a:lstStyle/>
                    <a:p>
                      <a:pPr algn="r"/>
                      <a:r>
                        <a:rPr lang="en-US" sz="2600" dirty="0">
                          <a:solidFill>
                            <a:srgbClr val="002060"/>
                          </a:solidFill>
                          <a:latin typeface="Avenir Next LT Pro" panose="020B0504020202020204" pitchFamily="34" charset="0"/>
                        </a:rPr>
                        <a:t>258,003,912,000</a:t>
                      </a:r>
                    </a:p>
                  </a:txBody>
                  <a:tcPr anchor="ctr"/>
                </a:tc>
                <a:extLst>
                  <a:ext uri="{0D108BD9-81ED-4DB2-BD59-A6C34878D82A}">
                    <a16:rowId xmlns:a16="http://schemas.microsoft.com/office/drawing/2014/main" val="2143092927"/>
                  </a:ext>
                </a:extLst>
              </a:tr>
              <a:tr h="370840">
                <a:tc>
                  <a:txBody>
                    <a:bodyPr/>
                    <a:lstStyle/>
                    <a:p>
                      <a:pPr algn="ctr"/>
                      <a:r>
                        <a:rPr lang="en-US" sz="2600" dirty="0">
                          <a:solidFill>
                            <a:srgbClr val="002060"/>
                          </a:solidFill>
                          <a:latin typeface="Avenir Next LT Pro" panose="020B0504020202020204" pitchFamily="34" charset="0"/>
                        </a:rPr>
                        <a:t>Bureau of the Treasury</a:t>
                      </a:r>
                    </a:p>
                  </a:txBody>
                  <a:tcPr anchor="ctr"/>
                </a:tc>
                <a:tc>
                  <a:txBody>
                    <a:bodyPr/>
                    <a:lstStyle/>
                    <a:p>
                      <a:pPr algn="r"/>
                      <a:r>
                        <a:rPr lang="en-US" sz="2600" dirty="0">
                          <a:solidFill>
                            <a:srgbClr val="002060"/>
                          </a:solidFill>
                          <a:latin typeface="Avenir Next LT Pro" panose="020B0504020202020204" pitchFamily="34" charset="0"/>
                        </a:rPr>
                        <a:t>19,603,000</a:t>
                      </a:r>
                    </a:p>
                  </a:txBody>
                  <a:tcPr anchor="ctr"/>
                </a:tc>
                <a:tc>
                  <a:txBody>
                    <a:bodyPr/>
                    <a:lstStyle/>
                    <a:p>
                      <a:pPr algn="r"/>
                      <a:r>
                        <a:rPr lang="en-US" sz="2600" dirty="0">
                          <a:solidFill>
                            <a:srgbClr val="002060"/>
                          </a:solidFill>
                          <a:latin typeface="Avenir Next LT Pro" panose="020B0504020202020204" pitchFamily="34" charset="0"/>
                        </a:rPr>
                        <a:t>41,355,000</a:t>
                      </a:r>
                    </a:p>
                  </a:txBody>
                  <a:tcPr anchor="ctr"/>
                </a:tc>
                <a:extLst>
                  <a:ext uri="{0D108BD9-81ED-4DB2-BD59-A6C34878D82A}">
                    <a16:rowId xmlns:a16="http://schemas.microsoft.com/office/drawing/2014/main" val="2628590716"/>
                  </a:ext>
                </a:extLst>
              </a:tr>
              <a:tr h="370840">
                <a:tc>
                  <a:txBody>
                    <a:bodyPr/>
                    <a:lstStyle/>
                    <a:p>
                      <a:pPr algn="ctr"/>
                      <a:r>
                        <a:rPr lang="en-US" sz="2600" b="1" dirty="0">
                          <a:solidFill>
                            <a:srgbClr val="002060"/>
                          </a:solidFill>
                          <a:latin typeface="Avenir Next LT Pro" panose="020B0504020202020204" pitchFamily="34" charset="0"/>
                        </a:rPr>
                        <a:t>TOTAL</a:t>
                      </a:r>
                    </a:p>
                  </a:txBody>
                  <a:tcPr anchor="ctr"/>
                </a:tc>
                <a:tc>
                  <a:txBody>
                    <a:bodyPr/>
                    <a:lstStyle/>
                    <a:p>
                      <a:pPr algn="r"/>
                      <a:r>
                        <a:rPr lang="en-US" sz="2600" b="1" dirty="0">
                          <a:solidFill>
                            <a:srgbClr val="002060"/>
                          </a:solidFill>
                          <a:latin typeface="Avenir Next LT Pro" panose="020B0504020202020204" pitchFamily="34" charset="0"/>
                        </a:rPr>
                        <a:t>871,375,199,000</a:t>
                      </a:r>
                    </a:p>
                  </a:txBody>
                  <a:tcPr anchor="ctr"/>
                </a:tc>
                <a:tc>
                  <a:txBody>
                    <a:bodyPr/>
                    <a:lstStyle/>
                    <a:p>
                      <a:pPr algn="r"/>
                      <a:r>
                        <a:rPr lang="en-US" sz="2600" b="1" dirty="0">
                          <a:solidFill>
                            <a:srgbClr val="002060"/>
                          </a:solidFill>
                          <a:latin typeface="Avenir Next LT Pro" panose="020B0504020202020204" pitchFamily="34" charset="0"/>
                        </a:rPr>
                        <a:t>1,034,604,869,000</a:t>
                      </a:r>
                    </a:p>
                  </a:txBody>
                  <a:tcPr anchor="ctr"/>
                </a:tc>
                <a:extLst>
                  <a:ext uri="{0D108BD9-81ED-4DB2-BD59-A6C34878D82A}">
                    <a16:rowId xmlns:a16="http://schemas.microsoft.com/office/drawing/2014/main" val="3672891886"/>
                  </a:ext>
                </a:extLst>
              </a:tr>
            </a:tbl>
          </a:graphicData>
        </a:graphic>
      </p:graphicFrame>
      <p:pic>
        <p:nvPicPr>
          <p:cNvPr id="4" name="Picture 3" descr="A red white and blue diamond&#10;&#10;Description automatically generated">
            <a:extLst>
              <a:ext uri="{FF2B5EF4-FFF2-40B4-BE49-F238E27FC236}">
                <a16:creationId xmlns:a16="http://schemas.microsoft.com/office/drawing/2014/main" id="{7F409576-6158-C320-BB0E-3C12EDCB182A}"/>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7" name="Picture 6" descr="A red white and blue diamond&#10;&#10;Description automatically generated">
            <a:extLst>
              <a:ext uri="{FF2B5EF4-FFF2-40B4-BE49-F238E27FC236}">
                <a16:creationId xmlns:a16="http://schemas.microsoft.com/office/drawing/2014/main" id="{E06F3F6F-816D-1693-FF5D-FE88CA75A604}"/>
              </a:ext>
            </a:extLst>
          </p:cNvPr>
          <p:cNvPicPr>
            <a:picLocks noChangeAspect="1"/>
          </p:cNvPicPr>
          <p:nvPr/>
        </p:nvPicPr>
        <p:blipFill>
          <a:blip r:embed="rId3"/>
          <a:stretch>
            <a:fillRect/>
          </a:stretch>
        </p:blipFill>
        <p:spPr>
          <a:xfrm>
            <a:off x="14377" y="-8377"/>
            <a:ext cx="12192000" cy="601472"/>
          </a:xfrm>
          <a:prstGeom prst="rect">
            <a:avLst/>
          </a:prstGeom>
        </p:spPr>
      </p:pic>
    </p:spTree>
    <p:extLst>
      <p:ext uri="{BB962C8B-B14F-4D97-AF65-F5344CB8AC3E}">
        <p14:creationId xmlns:p14="http://schemas.microsoft.com/office/powerpoint/2010/main" val="26883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42EAE-0714-CB7E-3325-6EC42EAF7D3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27" name="Title 4">
            <a:extLst>
              <a:ext uri="{FF2B5EF4-FFF2-40B4-BE49-F238E27FC236}">
                <a16:creationId xmlns:a16="http://schemas.microsoft.com/office/drawing/2014/main" id="{EAF34529-6CB4-404A-9C26-CDCF14D6667A}"/>
              </a:ext>
            </a:extLst>
          </p:cNvPr>
          <p:cNvSpPr txBox="1">
            <a:spLocks/>
          </p:cNvSpPr>
          <p:nvPr/>
        </p:nvSpPr>
        <p:spPr>
          <a:xfrm>
            <a:off x="152400" y="959104"/>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02060"/>
                </a:solidFill>
                <a:latin typeface="Avenir Next LT Pro" panose="020B0504020202020204" pitchFamily="34" charset="0"/>
                <a:cs typeface="Times New Roman"/>
              </a:rPr>
              <a:t>ALLOCATION OF THE NTA PER LGU LEVEL</a:t>
            </a:r>
          </a:p>
        </p:txBody>
      </p:sp>
      <p:pic>
        <p:nvPicPr>
          <p:cNvPr id="4" name="Picture 3" descr="A red white and blue diamond&#10;&#10;Description automatically generated">
            <a:extLst>
              <a:ext uri="{FF2B5EF4-FFF2-40B4-BE49-F238E27FC236}">
                <a16:creationId xmlns:a16="http://schemas.microsoft.com/office/drawing/2014/main" id="{7F409576-6158-C320-BB0E-3C12EDCB182A}"/>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7" name="Picture 6" descr="A red white and blue diamond&#10;&#10;Description automatically generated">
            <a:extLst>
              <a:ext uri="{FF2B5EF4-FFF2-40B4-BE49-F238E27FC236}">
                <a16:creationId xmlns:a16="http://schemas.microsoft.com/office/drawing/2014/main" id="{E06F3F6F-816D-1693-FF5D-FE88CA75A604}"/>
              </a:ext>
            </a:extLst>
          </p:cNvPr>
          <p:cNvPicPr>
            <a:picLocks noChangeAspect="1"/>
          </p:cNvPicPr>
          <p:nvPr/>
        </p:nvPicPr>
        <p:blipFill>
          <a:blip r:embed="rId3"/>
          <a:stretch>
            <a:fillRect/>
          </a:stretch>
        </p:blipFill>
        <p:spPr>
          <a:xfrm>
            <a:off x="14377" y="-8377"/>
            <a:ext cx="12192000" cy="601472"/>
          </a:xfrm>
          <a:prstGeom prst="rect">
            <a:avLst/>
          </a:prstGeom>
        </p:spPr>
      </p:pic>
      <p:graphicFrame>
        <p:nvGraphicFramePr>
          <p:cNvPr id="2" name="Table 9">
            <a:extLst>
              <a:ext uri="{FF2B5EF4-FFF2-40B4-BE49-F238E27FC236}">
                <a16:creationId xmlns:a16="http://schemas.microsoft.com/office/drawing/2014/main" id="{A255663A-A0D7-E71C-FC2C-A5AF20FB8A44}"/>
              </a:ext>
            </a:extLst>
          </p:cNvPr>
          <p:cNvGraphicFramePr/>
          <p:nvPr>
            <p:extLst/>
          </p:nvPr>
        </p:nvGraphicFramePr>
        <p:xfrm>
          <a:off x="379428" y="2088914"/>
          <a:ext cx="11461898" cy="3091437"/>
        </p:xfrm>
        <a:graphic>
          <a:graphicData uri="http://schemas.openxmlformats.org/drawingml/2006/table">
            <a:tbl>
              <a:tblPr/>
              <a:tblGrid>
                <a:gridCol w="2753833">
                  <a:extLst>
                    <a:ext uri="{9D8B030D-6E8A-4147-A177-3AD203B41FA5}">
                      <a16:colId xmlns:a16="http://schemas.microsoft.com/office/drawing/2014/main" val="20000"/>
                    </a:ext>
                  </a:extLst>
                </a:gridCol>
                <a:gridCol w="2690037">
                  <a:extLst>
                    <a:ext uri="{9D8B030D-6E8A-4147-A177-3AD203B41FA5}">
                      <a16:colId xmlns:a16="http://schemas.microsoft.com/office/drawing/2014/main" val="20001"/>
                    </a:ext>
                  </a:extLst>
                </a:gridCol>
                <a:gridCol w="2243469">
                  <a:extLst>
                    <a:ext uri="{9D8B030D-6E8A-4147-A177-3AD203B41FA5}">
                      <a16:colId xmlns:a16="http://schemas.microsoft.com/office/drawing/2014/main" val="20002"/>
                    </a:ext>
                  </a:extLst>
                </a:gridCol>
                <a:gridCol w="3774559">
                  <a:extLst>
                    <a:ext uri="{9D8B030D-6E8A-4147-A177-3AD203B41FA5}">
                      <a16:colId xmlns:a16="http://schemas.microsoft.com/office/drawing/2014/main" val="3906341629"/>
                    </a:ext>
                  </a:extLst>
                </a:gridCol>
              </a:tblGrid>
              <a:tr h="453429">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800" b="1">
                          <a:solidFill>
                            <a:srgbClr val="002060"/>
                          </a:solidFill>
                          <a:latin typeface="Avenir Next LT Pro" panose="020B05040202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400" b="1" dirty="0">
                          <a:solidFill>
                            <a:srgbClr val="002060"/>
                          </a:solidFill>
                          <a:latin typeface="Avenir Next LT Pro" panose="020B0504020202020204" pitchFamily="34" charset="0"/>
                          <a:ea typeface="Franklin Gothic Medium Cond"/>
                          <a:cs typeface="Franklin Gothic Medium Cond"/>
                          <a:sym typeface="Franklin Gothic Medium Cond"/>
                        </a:rPr>
                        <a:t>% ALLOCATION</a:t>
                      </a:r>
                    </a:p>
                  </a:txBody>
                  <a:tcPr marL="0" marR="0" marT="0" marB="0" anchor="ctr"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Medium Cond"/>
                          <a:cs typeface="Franklin Gothic Medium Cond"/>
                          <a:sym typeface="Franklin Gothic Medium Cond"/>
                        </a:rPr>
                        <a:t>TOTAL NTA SHARES</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83</a:t>
                      </a:r>
                      <a:r>
                        <a:rPr lang="en-US" sz="2800" baseline="30000" dirty="0">
                          <a:solidFill>
                            <a:srgbClr val="002060"/>
                          </a:solidFill>
                          <a:latin typeface="Avenir Next LT Pro" panose="020B0504020202020204" pitchFamily="34" charset="0"/>
                          <a:ea typeface="Franklin Gothic Book"/>
                          <a:cs typeface="Franklin Gothic Book"/>
                          <a:sym typeface="Franklin Gothic Book"/>
                        </a:rPr>
                        <a:t>1</a:t>
                      </a:r>
                      <a:endParaRPr lang="en-US" sz="2800" dirty="0">
                        <a:solidFill>
                          <a:srgbClr val="002060"/>
                        </a:solidFill>
                        <a:latin typeface="Avenir Next LT Pro" panose="020B05040202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237,959,119,870</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149</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239,045,960,732</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1,485</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34%</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350,678,814,598</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41,905</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20%</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206,920,973,800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  43,622</a:t>
                      </a:r>
                    </a:p>
                  </a:txBody>
                  <a:tcPr marL="0" marR="0" marT="0" marB="0"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100%</a:t>
                      </a:r>
                    </a:p>
                  </a:txBody>
                  <a:tcPr marL="0" marR="0" marT="0" marB="0" horzOverflow="overflow">
                    <a:noFill/>
                  </a:tcPr>
                </a:tc>
                <a:tc>
                  <a:txBody>
                    <a:bodyPr/>
                    <a:lstStyle/>
                    <a:p>
                      <a:pPr algn="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1,034,604,869,000</a:t>
                      </a:r>
                    </a:p>
                  </a:txBody>
                  <a:tcPr marL="0" marR="0" marT="0" marB="0" horzOverflow="overflow">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82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981C9-F6BE-E9DA-28FC-DF66568B385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5" name="Title 4">
            <a:extLst>
              <a:ext uri="{FF2B5EF4-FFF2-40B4-BE49-F238E27FC236}">
                <a16:creationId xmlns:a16="http://schemas.microsoft.com/office/drawing/2014/main" id="{BF55D21B-6248-46CC-9F77-53024B95F971}"/>
              </a:ext>
            </a:extLst>
          </p:cNvPr>
          <p:cNvSpPr txBox="1">
            <a:spLocks/>
          </p:cNvSpPr>
          <p:nvPr/>
        </p:nvSpPr>
        <p:spPr>
          <a:xfrm>
            <a:off x="510363" y="2169039"/>
            <a:ext cx="11259879" cy="332799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0" i="0" u="none" strike="noStrike" baseline="0" dirty="0">
                <a:solidFill>
                  <a:srgbClr val="002060"/>
                </a:solidFill>
                <a:latin typeface="Avenir Next LT Pro" panose="020B0504020202020204" pitchFamily="34" charset="0"/>
              </a:rPr>
              <a:t>Pursuant to Section 95 of the General Provisions of the FY 2024 GAA, RA No. 11975, all valid adjustments, changes, modifications, or alterations in any of the factors affecting the computation of the NTA that occurred or happened, including final and executory court decisions made effective, during the current fiscal year (FY 2024), </a:t>
            </a:r>
            <a:r>
              <a:rPr lang="en-US" sz="2800" b="1" i="0" u="none" strike="noStrike" baseline="0" dirty="0">
                <a:solidFill>
                  <a:srgbClr val="002060"/>
                </a:solidFill>
                <a:latin typeface="Avenir Next LT Pro" panose="020B0504020202020204" pitchFamily="34" charset="0"/>
              </a:rPr>
              <a:t>shall only be considered and implemented by the DBM in the subsequent fiscal year (FY 2025) </a:t>
            </a:r>
            <a:r>
              <a:rPr lang="en-US" sz="2800" b="0" i="0" u="none" strike="noStrike" baseline="0" dirty="0">
                <a:solidFill>
                  <a:srgbClr val="002060"/>
                </a:solidFill>
                <a:latin typeface="Avenir Next LT Pro" panose="020B0504020202020204" pitchFamily="34" charset="0"/>
              </a:rPr>
              <a:t>from receipt by the DBM of the notice of the said </a:t>
            </a:r>
            <a:r>
              <a:rPr lang="en-PH" sz="2800" b="0" i="0" u="none" strike="noStrike" baseline="0" dirty="0">
                <a:solidFill>
                  <a:srgbClr val="002060"/>
                </a:solidFill>
                <a:latin typeface="Avenir Next LT Pro" panose="020B0504020202020204" pitchFamily="34" charset="0"/>
              </a:rPr>
              <a:t>change.</a:t>
            </a:r>
            <a:endParaRPr lang="en-PH" sz="2800" b="1" dirty="0">
              <a:solidFill>
                <a:srgbClr val="002060"/>
              </a:solidFill>
              <a:latin typeface="Avenir Next LT Pro" panose="020B0504020202020204" pitchFamily="34" charset="0"/>
              <a:cs typeface="Times New Roman"/>
            </a:endParaRPr>
          </a:p>
        </p:txBody>
      </p:sp>
      <p:sp>
        <p:nvSpPr>
          <p:cNvPr id="4" name="Title 4">
            <a:extLst>
              <a:ext uri="{FF2B5EF4-FFF2-40B4-BE49-F238E27FC236}">
                <a16:creationId xmlns:a16="http://schemas.microsoft.com/office/drawing/2014/main" id="{F7730E8E-67B1-950C-E465-7AEA176C0BEB}"/>
              </a:ext>
            </a:extLst>
          </p:cNvPr>
          <p:cNvSpPr txBox="1">
            <a:spLocks/>
          </p:cNvSpPr>
          <p:nvPr/>
        </p:nvSpPr>
        <p:spPr>
          <a:xfrm>
            <a:off x="152400" y="1031065"/>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solidFill>
                  <a:srgbClr val="002060"/>
                </a:solidFill>
                <a:latin typeface="Avenir Next LT Pro" panose="020B0504020202020204" pitchFamily="34" charset="0"/>
                <a:cs typeface="Times New Roman"/>
              </a:rPr>
              <a:t>CHANGES IN THE FY 2025 INDICATIVE NTA</a:t>
            </a:r>
          </a:p>
        </p:txBody>
      </p:sp>
      <p:pic>
        <p:nvPicPr>
          <p:cNvPr id="3" name="Picture 2" descr="A red white and blue diamond&#10;&#10;Description automatically generated">
            <a:extLst>
              <a:ext uri="{FF2B5EF4-FFF2-40B4-BE49-F238E27FC236}">
                <a16:creationId xmlns:a16="http://schemas.microsoft.com/office/drawing/2014/main" id="{77798464-F620-AC5C-ACA3-4F493EE10260}"/>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6" name="Picture 5" descr="A red white and blue diamond&#10;&#10;Description automatically generated">
            <a:extLst>
              <a:ext uri="{FF2B5EF4-FFF2-40B4-BE49-F238E27FC236}">
                <a16:creationId xmlns:a16="http://schemas.microsoft.com/office/drawing/2014/main" id="{6F113D7E-813E-19E0-CD63-8E97785B9AA0}"/>
              </a:ext>
            </a:extLst>
          </p:cNvPr>
          <p:cNvPicPr>
            <a:picLocks noChangeAspect="1"/>
          </p:cNvPicPr>
          <p:nvPr/>
        </p:nvPicPr>
        <p:blipFill>
          <a:blip r:embed="rId3"/>
          <a:stretch>
            <a:fillRect/>
          </a:stretch>
        </p:blipFill>
        <p:spPr>
          <a:xfrm>
            <a:off x="14377" y="-8377"/>
            <a:ext cx="12192000" cy="601472"/>
          </a:xfrm>
          <a:prstGeom prst="rect">
            <a:avLst/>
          </a:prstGeom>
        </p:spPr>
      </p:pic>
    </p:spTree>
    <p:extLst>
      <p:ext uri="{BB962C8B-B14F-4D97-AF65-F5344CB8AC3E}">
        <p14:creationId xmlns:p14="http://schemas.microsoft.com/office/powerpoint/2010/main" val="186853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474723" y="2856227"/>
          <a:ext cx="7317901" cy="2909508"/>
        </p:xfrm>
        <a:graphic>
          <a:graphicData uri="http://schemas.openxmlformats.org/drawingml/2006/table">
            <a:tbl>
              <a:tblPr firstRow="1" bandRow="1">
                <a:tableStyleId>{8799B23B-EC83-4686-B30A-512413B5E67A}</a:tableStyleId>
              </a:tblPr>
              <a:tblGrid>
                <a:gridCol w="3585404">
                  <a:extLst>
                    <a:ext uri="{9D8B030D-6E8A-4147-A177-3AD203B41FA5}">
                      <a16:colId xmlns:a16="http://schemas.microsoft.com/office/drawing/2014/main" val="20000"/>
                    </a:ext>
                  </a:extLst>
                </a:gridCol>
                <a:gridCol w="3732497">
                  <a:extLst>
                    <a:ext uri="{9D8B030D-6E8A-4147-A177-3AD203B41FA5}">
                      <a16:colId xmlns:a16="http://schemas.microsoft.com/office/drawing/2014/main" val="20001"/>
                    </a:ext>
                  </a:extLst>
                </a:gridCol>
              </a:tblGrid>
              <a:tr h="571766">
                <a:tc>
                  <a:txBody>
                    <a:bodyPr/>
                    <a:lstStyle/>
                    <a:p>
                      <a:pPr algn="ctr"/>
                      <a:r>
                        <a:rPr lang="en-US" sz="2400" b="0" dirty="0">
                          <a:latin typeface="Franklin Gothic Demi Cond" panose="020B0706030402020204" pitchFamily="34" charset="0"/>
                        </a:rPr>
                        <a:t>Particulars</a:t>
                      </a:r>
                    </a:p>
                  </a:txBody>
                  <a:tcPr marL="121920" marR="121920" anchor="ctr"/>
                </a:tc>
                <a:tc>
                  <a:txBody>
                    <a:bodyPr/>
                    <a:lstStyle/>
                    <a:p>
                      <a:pPr algn="ctr"/>
                      <a:r>
                        <a:rPr lang="en-US" sz="2400" b="0" dirty="0">
                          <a:latin typeface="Franklin Gothic Demi Cond" panose="020B0706030402020204" pitchFamily="34" charset="0"/>
                        </a:rPr>
                        <a:t>Collecting Agency</a:t>
                      </a:r>
                    </a:p>
                  </a:txBody>
                  <a:tcPr marL="121920" marR="121920" anchor="ctr"/>
                </a:tc>
                <a:extLst>
                  <a:ext uri="{0D108BD9-81ED-4DB2-BD59-A6C34878D82A}">
                    <a16:rowId xmlns:a16="http://schemas.microsoft.com/office/drawing/2014/main" val="10000"/>
                  </a:ext>
                </a:extLst>
              </a:tr>
              <a:tr h="456423">
                <a:tc>
                  <a:txBody>
                    <a:bodyPr/>
                    <a:lstStyle/>
                    <a:p>
                      <a:pPr lvl="0"/>
                      <a:r>
                        <a:rPr lang="en-PH" sz="2200" dirty="0">
                          <a:latin typeface="Franklin Gothic Medium Cond" panose="020B0606030402020204" pitchFamily="34" charset="0"/>
                        </a:rPr>
                        <a:t>Forest Charges</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rgbClr val="000000"/>
                          </a:solidFill>
                          <a:effectLst/>
                          <a:latin typeface="Franklin Gothic Medium Cond" panose="020B0606030402020204" pitchFamily="34" charset="0"/>
                          <a:ea typeface="MS PGothic" panose="020B0600070205080204" pitchFamily="34" charset="-128"/>
                          <a:cs typeface="Times New Roman" panose="02020603050405020304" pitchFamily="18" charset="0"/>
                        </a:rPr>
                        <a:t>Department of Environment and Natural Resources</a:t>
                      </a: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 (DENR)</a:t>
                      </a:r>
                    </a:p>
                  </a:txBody>
                  <a:tcPr marL="121920" marR="121920" anchor="ctr" horzOverflow="overflow"/>
                </a:tc>
                <a:extLst>
                  <a:ext uri="{0D108BD9-81ED-4DB2-BD59-A6C34878D82A}">
                    <a16:rowId xmlns:a16="http://schemas.microsoft.com/office/drawing/2014/main" val="10001"/>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Royalty</a:t>
                      </a:r>
                      <a:r>
                        <a:rPr lang="en-US" sz="2200" baseline="0" dirty="0">
                          <a:latin typeface="Franklin Gothic Medium Cond" panose="020B0606030402020204" pitchFamily="34" charset="0"/>
                          <a:cs typeface="Times New Roman" panose="02020603050405020304" pitchFamily="18" charset="0"/>
                        </a:rPr>
                        <a:t> Income  from Mineral Reservation</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DENR-Mines and Geo-Sciences Bureau (MGB)</a:t>
                      </a:r>
                    </a:p>
                  </a:txBody>
                  <a:tcPr marL="121920" marR="121920" anchor="ctr" horzOverflow="overflow"/>
                </a:tc>
                <a:extLst>
                  <a:ext uri="{0D108BD9-81ED-4DB2-BD59-A6C34878D82A}">
                    <a16:rowId xmlns:a16="http://schemas.microsoft.com/office/drawing/2014/main" val="10002"/>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Energy Resources Production</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a:ln>
                            <a:noFill/>
                          </a:ln>
                          <a:solidFill>
                            <a:schemeClr val="tx1"/>
                          </a:solidFill>
                          <a:effectLst/>
                          <a:latin typeface="Franklin Gothic Medium Cond" panose="020B0606030402020204" pitchFamily="34" charset="0"/>
                          <a:ea typeface="MS PGothic" panose="020B0600070205080204" pitchFamily="34" charset="-128"/>
                        </a:rPr>
                        <a:t>Department of Energy (DOE)</a:t>
                      </a:r>
                    </a:p>
                  </a:txBody>
                  <a:tcPr marL="121920" marR="121920" anchor="ctr" horzOverflow="overflow"/>
                </a:tc>
                <a:extLst>
                  <a:ext uri="{0D108BD9-81ED-4DB2-BD59-A6C34878D82A}">
                    <a16:rowId xmlns:a16="http://schemas.microsoft.com/office/drawing/2014/main" val="10003"/>
                  </a:ext>
                </a:extLst>
              </a:tr>
              <a:tr h="461113">
                <a:tc>
                  <a:txBody>
                    <a:bodyPr/>
                    <a:lstStyle/>
                    <a:p>
                      <a:pPr lvl="0"/>
                      <a:r>
                        <a:rPr lang="en-US" sz="2200" dirty="0">
                          <a:latin typeface="Franklin Gothic Medium Cond" panose="020B0606030402020204" pitchFamily="34" charset="0"/>
                          <a:cs typeface="Times New Roman" panose="02020603050405020304" pitchFamily="18" charset="0"/>
                        </a:rPr>
                        <a:t>Mining Taxes</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Bureau of Internal Revenue (BIR)</a:t>
                      </a:r>
                    </a:p>
                  </a:txBody>
                  <a:tcPr marL="121920" marR="121920" anchor="ctr" horzOverflow="overflow"/>
                </a:tc>
                <a:extLst>
                  <a:ext uri="{0D108BD9-81ED-4DB2-BD59-A6C34878D82A}">
                    <a16:rowId xmlns:a16="http://schemas.microsoft.com/office/drawing/2014/main" val="10004"/>
                  </a:ext>
                </a:extLst>
              </a:tr>
            </a:tbl>
          </a:graphicData>
        </a:graphic>
      </p:graphicFrame>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SHARES IN THE UTILIZATION AND </a:t>
            </a:r>
          </a:p>
          <a:p>
            <a:r>
              <a:rPr lang="en-PH" b="1" dirty="0">
                <a:latin typeface="Franklin Gothic Demi Cond" panose="020B0706030402020204" pitchFamily="34" charset="0"/>
                <a:cs typeface="Times New Roman" panose="02020603050405020304" pitchFamily="18" charset="0"/>
              </a:rPr>
              <a:t>DEVELOPMENT OF NATIONAL WEALTH  </a:t>
            </a:r>
          </a:p>
        </p:txBody>
      </p:sp>
      <p:sp>
        <p:nvSpPr>
          <p:cNvPr id="13" name="Rectangle 2"/>
          <p:cNvSpPr>
            <a:spLocks noChangeArrowheads="1"/>
          </p:cNvSpPr>
          <p:nvPr/>
        </p:nvSpPr>
        <p:spPr bwMode="auto">
          <a:xfrm>
            <a:off x="4318329" y="2232340"/>
            <a:ext cx="7317901"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dirty="0">
                <a:latin typeface="Franklin Gothic Medium Cond" panose="020B0606030402020204" pitchFamily="34" charset="0"/>
                <a:cs typeface="Times New Roman" panose="02020603050405020304" pitchFamily="18" charset="0"/>
              </a:rPr>
              <a:t>Types of National Wealth and the authorized collecting agencies:</a:t>
            </a:r>
          </a:p>
        </p:txBody>
      </p:sp>
      <p:grpSp>
        <p:nvGrpSpPr>
          <p:cNvPr id="5" name="Group 4">
            <a:extLst>
              <a:ext uri="{FF2B5EF4-FFF2-40B4-BE49-F238E27FC236}">
                <a16:creationId xmlns:a16="http://schemas.microsoft.com/office/drawing/2014/main" id="{3C96B9DC-BC4D-4987-BFC0-3CD9FD367471}"/>
              </a:ext>
            </a:extLst>
          </p:cNvPr>
          <p:cNvGrpSpPr/>
          <p:nvPr/>
        </p:nvGrpSpPr>
        <p:grpSpPr>
          <a:xfrm>
            <a:off x="399376" y="2570227"/>
            <a:ext cx="3539987" cy="3052359"/>
            <a:chOff x="328778" y="2634376"/>
            <a:chExt cx="3539987" cy="2294086"/>
          </a:xfrm>
        </p:grpSpPr>
        <p:sp>
          <p:nvSpPr>
            <p:cNvPr id="7" name="Shape 586">
              <a:extLst>
                <a:ext uri="{FF2B5EF4-FFF2-40B4-BE49-F238E27FC236}">
                  <a16:creationId xmlns:a16="http://schemas.microsoft.com/office/drawing/2014/main" id="{1E928B11-8450-4FE6-85E7-C34F34D78EB0}"/>
                </a:ext>
              </a:extLst>
            </p:cNvPr>
            <p:cNvSpPr/>
            <p:nvPr/>
          </p:nvSpPr>
          <p:spPr>
            <a:xfrm>
              <a:off x="328778" y="2634376"/>
              <a:ext cx="3539987" cy="2294086"/>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sz="1600"/>
            </a:p>
          </p:txBody>
        </p:sp>
        <p:sp>
          <p:nvSpPr>
            <p:cNvPr id="8" name="Text Placeholder 30">
              <a:extLst>
                <a:ext uri="{FF2B5EF4-FFF2-40B4-BE49-F238E27FC236}">
                  <a16:creationId xmlns:a16="http://schemas.microsoft.com/office/drawing/2014/main" id="{E5D95DF5-C250-42F0-B6E6-A507111C8603}"/>
                </a:ext>
              </a:extLst>
            </p:cNvPr>
            <p:cNvSpPr txBox="1">
              <a:spLocks/>
            </p:cNvSpPr>
            <p:nvPr/>
          </p:nvSpPr>
          <p:spPr>
            <a:xfrm>
              <a:off x="328778" y="2757420"/>
              <a:ext cx="3539987" cy="2171041"/>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dirty="0">
                  <a:latin typeface="Franklin Gothic Medium Cond" panose="020B0606030402020204" pitchFamily="34" charset="0"/>
                  <a:ea typeface="MS PGothic"/>
                </a:rPr>
                <a:t>40%</a:t>
              </a:r>
              <a:endParaRPr lang="en-US" dirty="0">
                <a:latin typeface="Franklin Gothic Medium Cond" panose="020B0606030402020204" pitchFamily="34" charset="0"/>
                <a:ea typeface="MS PGothic"/>
              </a:endParaRPr>
            </a:p>
            <a:p>
              <a:pPr marL="0" indent="0" algn="ctr">
                <a:buNone/>
              </a:pPr>
              <a:r>
                <a:rPr lang="en-US" sz="2200" dirty="0">
                  <a:latin typeface="Franklin Gothic Medium Cond" panose="020B0606030402020204" pitchFamily="34" charset="0"/>
                  <a:ea typeface="MS PGothic"/>
                </a:rPr>
                <a:t>gross collection derived by the NG from the utilization and development of national wealth</a:t>
              </a:r>
              <a:endParaRPr lang="en-US" sz="2200" i="1" dirty="0">
                <a:latin typeface="Franklin Gothic Medium Cond" panose="020B0606030402020204" pitchFamily="34" charset="0"/>
                <a:ea typeface="MS PGothic"/>
              </a:endParaRPr>
            </a:p>
          </p:txBody>
        </p:sp>
      </p:grpSp>
    </p:spTree>
    <p:extLst>
      <p:ext uri="{BB962C8B-B14F-4D97-AF65-F5344CB8AC3E}">
        <p14:creationId xmlns:p14="http://schemas.microsoft.com/office/powerpoint/2010/main" val="5853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DISTRIBUTION OF SHARES IN THE UTILIZATION</a:t>
            </a:r>
          </a:p>
          <a:p>
            <a:r>
              <a:rPr lang="en-PH" b="1" dirty="0">
                <a:latin typeface="Franklin Gothic Demi Cond" panose="020B0706030402020204" pitchFamily="34" charset="0"/>
                <a:cs typeface="Times New Roman" panose="02020603050405020304" pitchFamily="18" charset="0"/>
              </a:rPr>
              <a:t> AND DEVELOPMENT OF NATIONAL WEALTH  </a:t>
            </a:r>
          </a:p>
        </p:txBody>
      </p:sp>
      <p:graphicFrame>
        <p:nvGraphicFramePr>
          <p:cNvPr id="8" name="Table 7">
            <a:extLst>
              <a:ext uri="{FF2B5EF4-FFF2-40B4-BE49-F238E27FC236}">
                <a16:creationId xmlns:a16="http://schemas.microsoft.com/office/drawing/2014/main" id="{21F229ED-7300-47C5-8E87-F8B8162CE7B7}"/>
              </a:ext>
            </a:extLst>
          </p:cNvPr>
          <p:cNvGraphicFramePr>
            <a:graphicFrameLocks noGrp="1"/>
          </p:cNvGraphicFramePr>
          <p:nvPr>
            <p:extLst/>
          </p:nvPr>
        </p:nvGraphicFramePr>
        <p:xfrm>
          <a:off x="368121" y="2684735"/>
          <a:ext cx="3539988" cy="2523420"/>
        </p:xfrm>
        <a:graphic>
          <a:graphicData uri="http://schemas.openxmlformats.org/drawingml/2006/table">
            <a:tbl>
              <a:tblPr>
                <a:tableStyleId>{BDBED569-4797-4DF1-A0F4-6AAB3CD982D8}</a:tableStyleId>
              </a:tblPr>
              <a:tblGrid>
                <a:gridCol w="2015185">
                  <a:extLst>
                    <a:ext uri="{9D8B030D-6E8A-4147-A177-3AD203B41FA5}">
                      <a16:colId xmlns:a16="http://schemas.microsoft.com/office/drawing/2014/main" val="2262560720"/>
                    </a:ext>
                  </a:extLst>
                </a:gridCol>
                <a:gridCol w="1524803">
                  <a:extLst>
                    <a:ext uri="{9D8B030D-6E8A-4147-A177-3AD203B41FA5}">
                      <a16:colId xmlns:a16="http://schemas.microsoft.com/office/drawing/2014/main" val="823598614"/>
                    </a:ext>
                  </a:extLst>
                </a:gridCol>
              </a:tblGrid>
              <a:tr h="77984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the Province</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nchor="ctr"/>
                </a:tc>
                <a:tc hMerge="1">
                  <a:txBody>
                    <a:bodyPr/>
                    <a:lstStyle/>
                    <a:p>
                      <a:endParaRPr lang="en-US"/>
                    </a:p>
                  </a:txBody>
                  <a:tcPr/>
                </a:tc>
                <a:extLst>
                  <a:ext uri="{0D108BD9-81ED-4DB2-BD59-A6C34878D82A}">
                    <a16:rowId xmlns:a16="http://schemas.microsoft.com/office/drawing/2014/main" val="2967736873"/>
                  </a:ext>
                </a:extLst>
              </a:tr>
              <a:tr h="466918">
                <a:tc>
                  <a:txBody>
                    <a:bodyPr/>
                    <a:lstStyle/>
                    <a:p>
                      <a:pPr>
                        <a:lnSpc>
                          <a:spcPct val="100000"/>
                        </a:lnSpc>
                        <a:spcAft>
                          <a:spcPts val="0"/>
                        </a:spcAft>
                      </a:pPr>
                      <a:r>
                        <a:rPr lang="en-PH" sz="2000">
                          <a:effectLst/>
                          <a:latin typeface="Franklin Gothic Medium Cond" panose="020B0606030402020204" pitchFamily="34" charset="0"/>
                        </a:rPr>
                        <a:t>Province</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20%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397039500"/>
                  </a:ext>
                </a:extLst>
              </a:tr>
              <a:tr h="809744">
                <a:tc>
                  <a:txBody>
                    <a:bodyPr/>
                    <a:lstStyle/>
                    <a:p>
                      <a:pPr>
                        <a:lnSpc>
                          <a:spcPct val="100000"/>
                        </a:lnSpc>
                        <a:spcAft>
                          <a:spcPts val="0"/>
                        </a:spcAft>
                      </a:pPr>
                      <a:r>
                        <a:rPr lang="en-PH" sz="2000">
                          <a:effectLst/>
                          <a:latin typeface="Franklin Gothic Medium Cond" panose="020B0606030402020204" pitchFamily="34" charset="0"/>
                        </a:rPr>
                        <a:t>Component City or Municipality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45%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935537519"/>
                  </a:ext>
                </a:extLst>
              </a:tr>
              <a:tr h="466918">
                <a:tc>
                  <a:txBody>
                    <a:bodyPr/>
                    <a:lstStyle/>
                    <a:p>
                      <a:pPr>
                        <a:lnSpc>
                          <a:spcPct val="100000"/>
                        </a:lnSpc>
                        <a:spcAft>
                          <a:spcPts val="0"/>
                        </a:spcAft>
                      </a:pPr>
                      <a:r>
                        <a:rPr lang="en-PH" sz="2000" dirty="0">
                          <a:effectLst/>
                          <a:latin typeface="Franklin Gothic Medium Cond" panose="020B0606030402020204" pitchFamily="34" charset="0"/>
                        </a:rPr>
                        <a:t>Barangay</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895848127"/>
                  </a:ext>
                </a:extLst>
              </a:tr>
            </a:tbl>
          </a:graphicData>
        </a:graphic>
      </p:graphicFrame>
      <p:graphicFrame>
        <p:nvGraphicFramePr>
          <p:cNvPr id="10" name="Table 9">
            <a:extLst>
              <a:ext uri="{FF2B5EF4-FFF2-40B4-BE49-F238E27FC236}">
                <a16:creationId xmlns:a16="http://schemas.microsoft.com/office/drawing/2014/main" id="{851C2215-5A2F-45F1-BFCF-2BDAB61E088D}"/>
              </a:ext>
            </a:extLst>
          </p:cNvPr>
          <p:cNvGraphicFramePr>
            <a:graphicFrameLocks noGrp="1"/>
          </p:cNvGraphicFramePr>
          <p:nvPr>
            <p:extLst/>
          </p:nvPr>
        </p:nvGraphicFramePr>
        <p:xfrm>
          <a:off x="8071029" y="3148123"/>
          <a:ext cx="3752850" cy="1596644"/>
        </p:xfrm>
        <a:graphic>
          <a:graphicData uri="http://schemas.openxmlformats.org/drawingml/2006/table">
            <a:tbl>
              <a:tblPr>
                <a:tableStyleId>{BC89EF96-8CEA-46FF-86C4-4CE0E7609802}</a:tableStyleId>
              </a:tblPr>
              <a:tblGrid>
                <a:gridCol w="2156073">
                  <a:extLst>
                    <a:ext uri="{9D8B030D-6E8A-4147-A177-3AD203B41FA5}">
                      <a16:colId xmlns:a16="http://schemas.microsoft.com/office/drawing/2014/main" val="936906939"/>
                    </a:ext>
                  </a:extLst>
                </a:gridCol>
                <a:gridCol w="1596777">
                  <a:extLst>
                    <a:ext uri="{9D8B030D-6E8A-4147-A177-3AD203B41FA5}">
                      <a16:colId xmlns:a16="http://schemas.microsoft.com/office/drawing/2014/main" val="2867414596"/>
                    </a:ext>
                  </a:extLst>
                </a:gridCol>
              </a:tblGrid>
              <a:tr h="263186">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 </a:t>
                      </a:r>
                    </a:p>
                    <a:p>
                      <a:pPr algn="ctr">
                        <a:lnSpc>
                          <a:spcPct val="100000"/>
                        </a:lnSpc>
                        <a:spcAft>
                          <a:spcPts val="0"/>
                        </a:spcAft>
                      </a:pPr>
                      <a:r>
                        <a:rPr lang="en-PH" sz="2000" dirty="0">
                          <a:effectLst/>
                          <a:latin typeface="Franklin Gothic Medium Cond" panose="020B0606030402020204" pitchFamily="34" charset="0"/>
                        </a:rPr>
                        <a:t>in 2 or more LGUs</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2137901247"/>
                  </a:ext>
                </a:extLst>
              </a:tr>
              <a:tr h="0">
                <a:tc>
                  <a:txBody>
                    <a:bodyPr/>
                    <a:lstStyle/>
                    <a:p>
                      <a:pPr>
                        <a:lnSpc>
                          <a:spcPct val="107000"/>
                        </a:lnSpc>
                        <a:spcAft>
                          <a:spcPts val="800"/>
                        </a:spcAft>
                      </a:pPr>
                      <a:r>
                        <a:rPr lang="en-PH" sz="2000">
                          <a:effectLst/>
                          <a:latin typeface="Franklin Gothic Medium Cond" panose="020B0606030402020204" pitchFamily="34" charset="0"/>
                        </a:rPr>
                        <a:t>Population</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70%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419449156"/>
                  </a:ext>
                </a:extLst>
              </a:tr>
              <a:tr h="0">
                <a:tc>
                  <a:txBody>
                    <a:bodyPr/>
                    <a:lstStyle/>
                    <a:p>
                      <a:pPr>
                        <a:lnSpc>
                          <a:spcPct val="107000"/>
                        </a:lnSpc>
                        <a:spcAft>
                          <a:spcPts val="800"/>
                        </a:spcAft>
                      </a:pPr>
                      <a:r>
                        <a:rPr lang="en-PH" sz="2000" dirty="0">
                          <a:effectLst/>
                          <a:latin typeface="Franklin Gothic Medium Cond" panose="020B0606030402020204" pitchFamily="34" charset="0"/>
                        </a:rPr>
                        <a:t>Land Area</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30%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695253764"/>
                  </a:ext>
                </a:extLst>
              </a:tr>
            </a:tbl>
          </a:graphicData>
        </a:graphic>
      </p:graphicFrame>
      <p:graphicFrame>
        <p:nvGraphicFramePr>
          <p:cNvPr id="11" name="Table 10">
            <a:extLst>
              <a:ext uri="{FF2B5EF4-FFF2-40B4-BE49-F238E27FC236}">
                <a16:creationId xmlns:a16="http://schemas.microsoft.com/office/drawing/2014/main" id="{2110BB17-D4D8-40C0-89A5-D3570A6B613E}"/>
              </a:ext>
            </a:extLst>
          </p:cNvPr>
          <p:cNvGraphicFramePr>
            <a:graphicFrameLocks noGrp="1"/>
          </p:cNvGraphicFramePr>
          <p:nvPr>
            <p:extLst/>
          </p:nvPr>
        </p:nvGraphicFramePr>
        <p:xfrm>
          <a:off x="4120972" y="3146345"/>
          <a:ext cx="3752850" cy="1600200"/>
        </p:xfrm>
        <a:graphic>
          <a:graphicData uri="http://schemas.openxmlformats.org/drawingml/2006/table">
            <a:tbl>
              <a:tblPr>
                <a:tableStyleId>{BC89EF96-8CEA-46FF-86C4-4CE0E7609802}</a:tableStyleId>
              </a:tblPr>
              <a:tblGrid>
                <a:gridCol w="2136359">
                  <a:extLst>
                    <a:ext uri="{9D8B030D-6E8A-4147-A177-3AD203B41FA5}">
                      <a16:colId xmlns:a16="http://schemas.microsoft.com/office/drawing/2014/main" val="2900028022"/>
                    </a:ext>
                  </a:extLst>
                </a:gridCol>
                <a:gridCol w="1616491">
                  <a:extLst>
                    <a:ext uri="{9D8B030D-6E8A-4147-A177-3AD203B41FA5}">
                      <a16:colId xmlns:a16="http://schemas.microsoft.com/office/drawing/2014/main" val="1470361498"/>
                    </a:ext>
                  </a:extLst>
                </a:gridCol>
              </a:tblGrid>
              <a:tr h="27940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a HUC or ICC</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4008039683"/>
                  </a:ext>
                </a:extLst>
              </a:tr>
              <a:tr h="0">
                <a:tc>
                  <a:txBody>
                    <a:bodyPr/>
                    <a:lstStyle/>
                    <a:p>
                      <a:pPr>
                        <a:lnSpc>
                          <a:spcPct val="100000"/>
                        </a:lnSpc>
                        <a:spcAft>
                          <a:spcPts val="0"/>
                        </a:spcAft>
                      </a:pPr>
                      <a:r>
                        <a:rPr lang="en-PH" sz="2000">
                          <a:effectLst/>
                          <a:latin typeface="Franklin Gothic Medium Cond" panose="020B0606030402020204" pitchFamily="34" charset="0"/>
                        </a:rPr>
                        <a:t>City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65%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824198518"/>
                  </a:ext>
                </a:extLst>
              </a:tr>
              <a:tr h="0">
                <a:tc>
                  <a:txBody>
                    <a:bodyPr/>
                    <a:lstStyle/>
                    <a:p>
                      <a:pPr>
                        <a:lnSpc>
                          <a:spcPct val="100000"/>
                        </a:lnSpc>
                        <a:spcAft>
                          <a:spcPts val="0"/>
                        </a:spcAft>
                      </a:pPr>
                      <a:r>
                        <a:rPr lang="en-PH" sz="2000">
                          <a:effectLst/>
                          <a:latin typeface="Franklin Gothic Medium Cond" panose="020B0606030402020204" pitchFamily="34" charset="0"/>
                        </a:rPr>
                        <a:t>Barangay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4166536999"/>
                  </a:ext>
                </a:extLst>
              </a:tr>
            </a:tbl>
          </a:graphicData>
        </a:graphic>
      </p:graphicFrame>
    </p:spTree>
    <p:extLst>
      <p:ext uri="{BB962C8B-B14F-4D97-AF65-F5344CB8AC3E}">
        <p14:creationId xmlns:p14="http://schemas.microsoft.com/office/powerpoint/2010/main" val="39422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0" y="272511"/>
            <a:ext cx="6865749" cy="17732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3600" b="1" dirty="0">
                <a:latin typeface="Franklin Gothic Demi Cond" panose="020B0706030402020204" pitchFamily="34" charset="0"/>
                <a:cs typeface="Times New Roman" panose="02020603050405020304" pitchFamily="18" charset="0"/>
              </a:rPr>
              <a:t>SHARES IN THE UTILIZATION AND DEVELOPMENT OF NATIONAL WEALTH  </a:t>
            </a:r>
          </a:p>
        </p:txBody>
      </p:sp>
      <p:sp>
        <p:nvSpPr>
          <p:cNvPr id="15" name="Text Box 3"/>
          <p:cNvSpPr txBox="1">
            <a:spLocks noChangeArrowheads="1"/>
          </p:cNvSpPr>
          <p:nvPr/>
        </p:nvSpPr>
        <p:spPr bwMode="auto">
          <a:xfrm>
            <a:off x="353878" y="2912615"/>
            <a:ext cx="61579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2575" indent="-2825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To finance local development and livelihood projects of recipient LGUs. </a:t>
            </a:r>
          </a:p>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In the case of energy resources, at least 80% of proceeds derived from the development and utilization of hydro-thermal, geothermal  and  other  sources  of energy, shall be applied solely to lower the cost of electricity in the LGU where the source of energy is located. </a:t>
            </a:r>
          </a:p>
        </p:txBody>
      </p:sp>
      <p:sp>
        <p:nvSpPr>
          <p:cNvPr id="10" name="TextBox 9">
            <a:extLst>
              <a:ext uri="{FF2B5EF4-FFF2-40B4-BE49-F238E27FC236}">
                <a16:creationId xmlns:a16="http://schemas.microsoft.com/office/drawing/2014/main" id="{B8316CD8-A640-463E-818F-6C18820F348B}"/>
              </a:ext>
            </a:extLst>
          </p:cNvPr>
          <p:cNvSpPr txBox="1"/>
          <p:nvPr/>
        </p:nvSpPr>
        <p:spPr>
          <a:xfrm>
            <a:off x="353878" y="2093074"/>
            <a:ext cx="6098582" cy="584775"/>
          </a:xfrm>
          <a:prstGeom prst="rect">
            <a:avLst/>
          </a:prstGeom>
          <a:noFill/>
        </p:spPr>
        <p:txBody>
          <a:bodyPr wrap="square">
            <a:spAutoFit/>
          </a:bodyPr>
          <a:lstStyle/>
          <a:p>
            <a:pPr>
              <a:lnSpc>
                <a:spcPct val="100000"/>
              </a:lnSpc>
              <a:spcBef>
                <a:spcPct val="0"/>
              </a:spcBef>
              <a:buFontTx/>
              <a:buNone/>
            </a:pPr>
            <a:r>
              <a:rPr lang="en-PH" altLang="en-US" sz="3200" b="1" dirty="0">
                <a:latin typeface="Franklin Gothic Medium Cond" panose="020B0606030402020204" pitchFamily="34" charset="0"/>
              </a:rPr>
              <a:t>USES OF THE FUND</a:t>
            </a:r>
          </a:p>
        </p:txBody>
      </p:sp>
    </p:spTree>
    <p:extLst>
      <p:ext uri="{BB962C8B-B14F-4D97-AF65-F5344CB8AC3E}">
        <p14:creationId xmlns:p14="http://schemas.microsoft.com/office/powerpoint/2010/main" val="1132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1600" y="703232"/>
            <a:ext cx="11988800"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000" b="1" dirty="0">
                <a:latin typeface="Franklin Gothic Demi Cond" panose="020B0706030402020204" pitchFamily="34" charset="0"/>
                <a:cs typeface="Times New Roman" panose="02020603050405020304" pitchFamily="18" charset="0"/>
              </a:rPr>
              <a:t>PROCESS OF INTER-GOVERNMENTAL TRANSFERS</a:t>
            </a:r>
          </a:p>
        </p:txBody>
      </p:sp>
      <p:graphicFrame>
        <p:nvGraphicFramePr>
          <p:cNvPr id="12" name="Table 11"/>
          <p:cNvGraphicFramePr>
            <a:graphicFrameLocks noGrp="1"/>
          </p:cNvGraphicFramePr>
          <p:nvPr/>
        </p:nvGraphicFramePr>
        <p:xfrm>
          <a:off x="601133" y="1657794"/>
          <a:ext cx="10989733" cy="4400921"/>
        </p:xfrm>
        <a:graphic>
          <a:graphicData uri="http://schemas.openxmlformats.org/drawingml/2006/table">
            <a:tbl>
              <a:tblPr firstRow="1" bandRow="1">
                <a:tableStyleId>{5C22544A-7EE6-4342-B048-85BDC9FD1C3A}</a:tableStyleId>
              </a:tblPr>
              <a:tblGrid>
                <a:gridCol w="3290409">
                  <a:extLst>
                    <a:ext uri="{9D8B030D-6E8A-4147-A177-3AD203B41FA5}">
                      <a16:colId xmlns:a16="http://schemas.microsoft.com/office/drawing/2014/main" val="20000"/>
                    </a:ext>
                  </a:extLst>
                </a:gridCol>
                <a:gridCol w="650981">
                  <a:extLst>
                    <a:ext uri="{9D8B030D-6E8A-4147-A177-3AD203B41FA5}">
                      <a16:colId xmlns:a16="http://schemas.microsoft.com/office/drawing/2014/main" val="20001"/>
                    </a:ext>
                  </a:extLst>
                </a:gridCol>
                <a:gridCol w="3018181">
                  <a:extLst>
                    <a:ext uri="{9D8B030D-6E8A-4147-A177-3AD203B41FA5}">
                      <a16:colId xmlns:a16="http://schemas.microsoft.com/office/drawing/2014/main" val="20002"/>
                    </a:ext>
                  </a:extLst>
                </a:gridCol>
                <a:gridCol w="757505">
                  <a:extLst>
                    <a:ext uri="{9D8B030D-6E8A-4147-A177-3AD203B41FA5}">
                      <a16:colId xmlns:a16="http://schemas.microsoft.com/office/drawing/2014/main" val="20003"/>
                    </a:ext>
                  </a:extLst>
                </a:gridCol>
                <a:gridCol w="3272657">
                  <a:extLst>
                    <a:ext uri="{9D8B030D-6E8A-4147-A177-3AD203B41FA5}">
                      <a16:colId xmlns:a16="http://schemas.microsoft.com/office/drawing/2014/main" val="20004"/>
                    </a:ext>
                  </a:extLst>
                </a:gridCol>
              </a:tblGrid>
              <a:tr h="362784">
                <a:tc>
                  <a:txBody>
                    <a:bodyPr/>
                    <a:lstStyle/>
                    <a:p>
                      <a:pPr algn="ctr"/>
                      <a:r>
                        <a:rPr lang="en-PH" sz="1800" dirty="0">
                          <a:solidFill>
                            <a:schemeClr val="tx1"/>
                          </a:solidFill>
                          <a:latin typeface="Franklin Gothic Medium Cond" panose="020B0606030402020204" pitchFamily="34" charset="0"/>
                        </a:rPr>
                        <a:t>Revenue Collecting Agency</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DBM</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369817">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6952">
                <a:tc>
                  <a:txBody>
                    <a:bodyPr/>
                    <a:lstStyle/>
                    <a:p>
                      <a:pPr algn="ctr"/>
                      <a:r>
                        <a:rPr lang="en-PH" sz="1800" dirty="0">
                          <a:solidFill>
                            <a:schemeClr val="tx1"/>
                          </a:solidFill>
                          <a:latin typeface="Franklin Gothic Medium Cond" panose="020B0606030402020204" pitchFamily="34" charset="0"/>
                        </a:rPr>
                        <a:t>Prepares Joint Certification of Actual Collections and submits to </a:t>
                      </a: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Reviews and Approves Joint</a:t>
                      </a:r>
                      <a:r>
                        <a:rPr lang="en-PH" sz="1800" baseline="0" dirty="0">
                          <a:solidFill>
                            <a:schemeClr val="tx1"/>
                          </a:solidFill>
                          <a:latin typeface="Franklin Gothic Medium Cond" panose="020B0606030402020204" pitchFamily="34" charset="0"/>
                        </a:rPr>
                        <a:t> Certification</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2"/>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06952">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CO:</a:t>
                      </a:r>
                      <a:r>
                        <a:rPr lang="en-PH" sz="1800" baseline="0" dirty="0">
                          <a:solidFill>
                            <a:schemeClr val="tx1"/>
                          </a:solidFill>
                          <a:latin typeface="Franklin Gothic Medium Cond" panose="020B0606030402020204" pitchFamily="34" charset="0"/>
                        </a:rPr>
                        <a:t> </a:t>
                      </a:r>
                      <a:r>
                        <a:rPr lang="en-PH" sz="1800" dirty="0">
                          <a:solidFill>
                            <a:schemeClr val="tx1"/>
                          </a:solidFill>
                          <a:latin typeface="Franklin Gothic Medium Cond" panose="020B0606030402020204" pitchFamily="34" charset="0"/>
                        </a:rPr>
                        <a:t>Computes</a:t>
                      </a:r>
                      <a:r>
                        <a:rPr lang="en-PH" sz="1800" baseline="0" dirty="0">
                          <a:solidFill>
                            <a:schemeClr val="tx1"/>
                          </a:solidFill>
                          <a:latin typeface="Franklin Gothic Medium Cond" panose="020B0606030402020204" pitchFamily="34" charset="0"/>
                        </a:rPr>
                        <a:t> the Allocation per LGU and prepares SARO and NCA</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Submits Joint Certification to DBM</a:t>
                      </a: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ADA to GSBs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NADAI to LGUs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cxnSp>
        <p:nvCxnSpPr>
          <p:cNvPr id="13" name="Straight Arrow Connector 12"/>
          <p:cNvCxnSpPr/>
          <p:nvPr/>
        </p:nvCxnSpPr>
        <p:spPr>
          <a:xfrm>
            <a:off x="4004732" y="2828919"/>
            <a:ext cx="422486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99132" y="3348032"/>
            <a:ext cx="0" cy="31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60732" y="4116383"/>
            <a:ext cx="685800" cy="7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189132" y="4612479"/>
            <a:ext cx="2082800" cy="595312"/>
          </a:xfrm>
          <a:prstGeom prst="bentConnector3">
            <a:avLst>
              <a:gd name="adj1" fmla="val -5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99132" y="5343519"/>
            <a:ext cx="0" cy="319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35D4FB7-CE5E-443A-BF69-C2CFF2C56FA8}"/>
              </a:ext>
            </a:extLst>
          </p:cNvPr>
          <p:cNvCxnSpPr/>
          <p:nvPr/>
        </p:nvCxnSpPr>
        <p:spPr>
          <a:xfrm>
            <a:off x="4806083" y="5053775"/>
            <a:ext cx="6951133" cy="17462"/>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062275-130F-4FA3-8D2C-456B2210EA15}"/>
              </a:ext>
            </a:extLst>
          </p:cNvPr>
          <p:cNvCxnSpPr>
            <a:cxnSpLocks/>
          </p:cNvCxnSpPr>
          <p:nvPr/>
        </p:nvCxnSpPr>
        <p:spPr>
          <a:xfrm>
            <a:off x="5458016" y="3138110"/>
            <a:ext cx="6308843"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2C65021-6F97-4030-BC9E-D3DCB90E1402}"/>
              </a:ext>
            </a:extLst>
          </p:cNvPr>
          <p:cNvGrpSpPr>
            <a:grpSpLocks/>
          </p:cNvGrpSpPr>
          <p:nvPr/>
        </p:nvGrpSpPr>
        <p:grpSpPr bwMode="auto">
          <a:xfrm>
            <a:off x="2013034" y="4759831"/>
            <a:ext cx="4121896" cy="711935"/>
            <a:chOff x="2951585" y="3838186"/>
            <a:chExt cx="2213091" cy="755611"/>
          </a:xfrm>
          <a:solidFill>
            <a:schemeClr val="accent2">
              <a:lumMod val="40000"/>
              <a:lumOff val="60000"/>
            </a:schemeClr>
          </a:solidFill>
        </p:grpSpPr>
        <p:sp>
          <p:nvSpPr>
            <p:cNvPr id="8" name="Pentagon 22">
              <a:extLst>
                <a:ext uri="{FF2B5EF4-FFF2-40B4-BE49-F238E27FC236}">
                  <a16:creationId xmlns:a16="http://schemas.microsoft.com/office/drawing/2014/main" id="{F4B8E1F3-33FC-43AE-821F-7C90DFE9960C}"/>
                </a:ext>
              </a:extLst>
            </p:cNvPr>
            <p:cNvSpPr/>
            <p:nvPr/>
          </p:nvSpPr>
          <p:spPr>
            <a:xfrm>
              <a:off x="3150471" y="3838186"/>
              <a:ext cx="2014205" cy="692209"/>
            </a:xfrm>
            <a:prstGeom prst="homePlate">
              <a:avLst/>
            </a:prstGeom>
            <a:solidFill>
              <a:schemeClr val="accent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Pentagon 23">
              <a:extLst>
                <a:ext uri="{FF2B5EF4-FFF2-40B4-BE49-F238E27FC236}">
                  <a16:creationId xmlns:a16="http://schemas.microsoft.com/office/drawing/2014/main" id="{B320FF39-4077-4324-B8E7-54D8CED31E7C}"/>
                </a:ext>
              </a:extLst>
            </p:cNvPr>
            <p:cNvSpPr/>
            <p:nvPr/>
          </p:nvSpPr>
          <p:spPr>
            <a:xfrm>
              <a:off x="2951585" y="3901683"/>
              <a:ext cx="2014209" cy="692114"/>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cxnSp>
        <p:nvCxnSpPr>
          <p:cNvPr id="10" name="Straight Connector 9">
            <a:extLst>
              <a:ext uri="{FF2B5EF4-FFF2-40B4-BE49-F238E27FC236}">
                <a16:creationId xmlns:a16="http://schemas.microsoft.com/office/drawing/2014/main" id="{730D37DD-1757-4523-AF70-25173523190C}"/>
              </a:ext>
            </a:extLst>
          </p:cNvPr>
          <p:cNvCxnSpPr>
            <a:cxnSpLocks/>
          </p:cNvCxnSpPr>
          <p:nvPr/>
        </p:nvCxnSpPr>
        <p:spPr>
          <a:xfrm>
            <a:off x="5664985" y="1252331"/>
            <a:ext cx="6101769"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5885364-28FF-42B7-BF0E-EFCF13D334E4}"/>
              </a:ext>
            </a:extLst>
          </p:cNvPr>
          <p:cNvGrpSpPr>
            <a:grpSpLocks/>
          </p:cNvGrpSpPr>
          <p:nvPr/>
        </p:nvGrpSpPr>
        <p:grpSpPr bwMode="auto">
          <a:xfrm>
            <a:off x="2467912" y="2819010"/>
            <a:ext cx="4107227" cy="700100"/>
            <a:chOff x="3515603" y="2388529"/>
            <a:chExt cx="2214700" cy="755611"/>
          </a:xfrm>
          <a:solidFill>
            <a:schemeClr val="accent4">
              <a:lumMod val="40000"/>
              <a:lumOff val="60000"/>
            </a:schemeClr>
          </a:solidFill>
        </p:grpSpPr>
        <p:sp>
          <p:nvSpPr>
            <p:cNvPr id="12" name="Pentagon 25">
              <a:extLst>
                <a:ext uri="{FF2B5EF4-FFF2-40B4-BE49-F238E27FC236}">
                  <a16:creationId xmlns:a16="http://schemas.microsoft.com/office/drawing/2014/main" id="{774B7BF1-551B-48CD-940E-0E8690133DD0}"/>
                </a:ext>
              </a:extLst>
            </p:cNvPr>
            <p:cNvSpPr/>
            <p:nvPr/>
          </p:nvSpPr>
          <p:spPr>
            <a:xfrm>
              <a:off x="3672600" y="2388529"/>
              <a:ext cx="2057703" cy="692209"/>
            </a:xfrm>
            <a:prstGeom prst="homePlat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 name="Pentagon 26">
              <a:extLst>
                <a:ext uri="{FF2B5EF4-FFF2-40B4-BE49-F238E27FC236}">
                  <a16:creationId xmlns:a16="http://schemas.microsoft.com/office/drawing/2014/main" id="{0ECC496F-7D36-4C1A-B130-7B74BE72A093}"/>
                </a:ext>
              </a:extLst>
            </p:cNvPr>
            <p:cNvSpPr/>
            <p:nvPr/>
          </p:nvSpPr>
          <p:spPr>
            <a:xfrm>
              <a:off x="3515603" y="2452025"/>
              <a:ext cx="2057658" cy="692115"/>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4" name="Group 13">
            <a:extLst>
              <a:ext uri="{FF2B5EF4-FFF2-40B4-BE49-F238E27FC236}">
                <a16:creationId xmlns:a16="http://schemas.microsoft.com/office/drawing/2014/main" id="{FA85196F-6439-4EE8-B6EE-BA93A0152629}"/>
              </a:ext>
            </a:extLst>
          </p:cNvPr>
          <p:cNvGrpSpPr>
            <a:grpSpLocks/>
          </p:cNvGrpSpPr>
          <p:nvPr/>
        </p:nvGrpSpPr>
        <p:grpSpPr bwMode="auto">
          <a:xfrm>
            <a:off x="2511477" y="949151"/>
            <a:ext cx="4365163" cy="665986"/>
            <a:chOff x="4114237" y="938872"/>
            <a:chExt cx="2253509" cy="755611"/>
          </a:xfrm>
          <a:solidFill>
            <a:schemeClr val="accent6">
              <a:lumMod val="40000"/>
              <a:lumOff val="60000"/>
            </a:schemeClr>
          </a:solidFill>
        </p:grpSpPr>
        <p:sp>
          <p:nvSpPr>
            <p:cNvPr id="15" name="Pentagon 28">
              <a:extLst>
                <a:ext uri="{FF2B5EF4-FFF2-40B4-BE49-F238E27FC236}">
                  <a16:creationId xmlns:a16="http://schemas.microsoft.com/office/drawing/2014/main" id="{B5530944-0360-4FBB-9E3E-D247C87BAC7C}"/>
                </a:ext>
              </a:extLst>
            </p:cNvPr>
            <p:cNvSpPr/>
            <p:nvPr/>
          </p:nvSpPr>
          <p:spPr>
            <a:xfrm>
              <a:off x="4316755" y="938872"/>
              <a:ext cx="2050991" cy="692209"/>
            </a:xfrm>
            <a:prstGeom prst="homePlate">
              <a:avLst/>
            </a:prstGeom>
            <a:solidFill>
              <a:schemeClr val="accent6">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 name="Pentagon 29">
              <a:extLst>
                <a:ext uri="{FF2B5EF4-FFF2-40B4-BE49-F238E27FC236}">
                  <a16:creationId xmlns:a16="http://schemas.microsoft.com/office/drawing/2014/main" id="{AD12207E-672B-4707-8CBD-4A99302106BD}"/>
                </a:ext>
              </a:extLst>
            </p:cNvPr>
            <p:cNvSpPr/>
            <p:nvPr/>
          </p:nvSpPr>
          <p:spPr>
            <a:xfrm>
              <a:off x="4114237" y="1002369"/>
              <a:ext cx="2050376" cy="692114"/>
            </a:xfrm>
            <a:prstGeom prst="homePlat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20" name="Freeform 19">
            <a:extLst>
              <a:ext uri="{FF2B5EF4-FFF2-40B4-BE49-F238E27FC236}">
                <a16:creationId xmlns:a16="http://schemas.microsoft.com/office/drawing/2014/main" id="{D67F9D99-0FF7-4768-8E22-AE65E8CCCC6F}"/>
              </a:ext>
            </a:extLst>
          </p:cNvPr>
          <p:cNvSpPr/>
          <p:nvPr/>
        </p:nvSpPr>
        <p:spPr>
          <a:xfrm>
            <a:off x="-2829" y="272677"/>
            <a:ext cx="5775699" cy="6243614"/>
          </a:xfrm>
          <a:custGeom>
            <a:avLst/>
            <a:gdLst>
              <a:gd name="connsiteX0" fmla="*/ 4939469 w 4939469"/>
              <a:gd name="connsiteY0" fmla="*/ 8545 h 6947730"/>
              <a:gd name="connsiteX1" fmla="*/ 0 w 4939469"/>
              <a:gd name="connsiteY1" fmla="*/ 0 h 6947730"/>
              <a:gd name="connsiteX2" fmla="*/ 0 w 4939469"/>
              <a:gd name="connsiteY2" fmla="*/ 6947730 h 6947730"/>
              <a:gd name="connsiteX3" fmla="*/ 2333002 w 4939469"/>
              <a:gd name="connsiteY3" fmla="*/ 6905001 h 6947730"/>
              <a:gd name="connsiteX4" fmla="*/ 4939469 w 4939469"/>
              <a:gd name="connsiteY4" fmla="*/ 8545 h 6947730"/>
              <a:gd name="connsiteX0" fmla="*/ 4939469 w 4939469"/>
              <a:gd name="connsiteY0" fmla="*/ 8545 h 8042238"/>
              <a:gd name="connsiteX1" fmla="*/ 0 w 4939469"/>
              <a:gd name="connsiteY1" fmla="*/ 0 h 8042238"/>
              <a:gd name="connsiteX2" fmla="*/ 0 w 4939469"/>
              <a:gd name="connsiteY2" fmla="*/ 6947730 h 8042238"/>
              <a:gd name="connsiteX3" fmla="*/ 1902697 w 4939469"/>
              <a:gd name="connsiteY3" fmla="*/ 8042238 h 8042238"/>
              <a:gd name="connsiteX4" fmla="*/ 4939469 w 4939469"/>
              <a:gd name="connsiteY4" fmla="*/ 8545 h 8042238"/>
              <a:gd name="connsiteX0" fmla="*/ 4939469 w 4939469"/>
              <a:gd name="connsiteY0" fmla="*/ 8545 h 8113955"/>
              <a:gd name="connsiteX1" fmla="*/ 0 w 4939469"/>
              <a:gd name="connsiteY1" fmla="*/ 0 h 8113955"/>
              <a:gd name="connsiteX2" fmla="*/ 0 w 4939469"/>
              <a:gd name="connsiteY2" fmla="*/ 6947730 h 8113955"/>
              <a:gd name="connsiteX3" fmla="*/ 1882207 w 4939469"/>
              <a:gd name="connsiteY3" fmla="*/ 8113955 h 8113955"/>
              <a:gd name="connsiteX4" fmla="*/ 4939469 w 4939469"/>
              <a:gd name="connsiteY4" fmla="*/ 8545 h 8113955"/>
              <a:gd name="connsiteX0" fmla="*/ 4939469 w 4939469"/>
              <a:gd name="connsiteY0" fmla="*/ 8545 h 8136194"/>
              <a:gd name="connsiteX1" fmla="*/ 0 w 4939469"/>
              <a:gd name="connsiteY1" fmla="*/ 0 h 8136194"/>
              <a:gd name="connsiteX2" fmla="*/ 0 w 4939469"/>
              <a:gd name="connsiteY2" fmla="*/ 8136194 h 8136194"/>
              <a:gd name="connsiteX3" fmla="*/ 1882207 w 4939469"/>
              <a:gd name="connsiteY3" fmla="*/ 8113955 h 8136194"/>
              <a:gd name="connsiteX4" fmla="*/ 4939469 w 4939469"/>
              <a:gd name="connsiteY4" fmla="*/ 8545 h 8136194"/>
              <a:gd name="connsiteX0" fmla="*/ 5380020 w 5380020"/>
              <a:gd name="connsiteY0" fmla="*/ 0 h 9305867"/>
              <a:gd name="connsiteX1" fmla="*/ 0 w 5380020"/>
              <a:gd name="connsiteY1" fmla="*/ 1169673 h 9305867"/>
              <a:gd name="connsiteX2" fmla="*/ 0 w 5380020"/>
              <a:gd name="connsiteY2" fmla="*/ 9305867 h 9305867"/>
              <a:gd name="connsiteX3" fmla="*/ 1882207 w 5380020"/>
              <a:gd name="connsiteY3" fmla="*/ 9283628 h 9305867"/>
              <a:gd name="connsiteX4" fmla="*/ 5380020 w 5380020"/>
              <a:gd name="connsiteY4" fmla="*/ 0 h 9305867"/>
              <a:gd name="connsiteX0" fmla="*/ 5380020 w 5380020"/>
              <a:gd name="connsiteY0" fmla="*/ 8544 h 9314411"/>
              <a:gd name="connsiteX1" fmla="*/ 10245 w 5380020"/>
              <a:gd name="connsiteY1" fmla="*/ 0 h 9314411"/>
              <a:gd name="connsiteX2" fmla="*/ 0 w 5380020"/>
              <a:gd name="connsiteY2" fmla="*/ 9314411 h 9314411"/>
              <a:gd name="connsiteX3" fmla="*/ 1882207 w 5380020"/>
              <a:gd name="connsiteY3" fmla="*/ 9292172 h 9314411"/>
              <a:gd name="connsiteX4" fmla="*/ 5380020 w 5380020"/>
              <a:gd name="connsiteY4" fmla="*/ 8544 h 93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20" h="9314411">
                <a:moveTo>
                  <a:pt x="5380020" y="8544"/>
                </a:moveTo>
                <a:lnTo>
                  <a:pt x="10245" y="0"/>
                </a:lnTo>
                <a:lnTo>
                  <a:pt x="0" y="9314411"/>
                </a:lnTo>
                <a:lnTo>
                  <a:pt x="1882207" y="9292172"/>
                </a:lnTo>
                <a:lnTo>
                  <a:pt x="5380020" y="85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1" name="TextBox 60">
            <a:extLst>
              <a:ext uri="{FF2B5EF4-FFF2-40B4-BE49-F238E27FC236}">
                <a16:creationId xmlns:a16="http://schemas.microsoft.com/office/drawing/2014/main" id="{D324A8C0-3D0C-4B9B-8A9B-130EA20E9CE4}"/>
              </a:ext>
            </a:extLst>
          </p:cNvPr>
          <p:cNvSpPr txBox="1">
            <a:spLocks noChangeArrowheads="1"/>
          </p:cNvSpPr>
          <p:nvPr/>
        </p:nvSpPr>
        <p:spPr bwMode="auto">
          <a:xfrm>
            <a:off x="182182" y="1358642"/>
            <a:ext cx="38609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4800" b="1" dirty="0">
                <a:latin typeface="Franklin Gothic Demi Cond" panose="020B0706030402020204" pitchFamily="34" charset="0"/>
                <a:ea typeface="Adobe Gothic Std B"/>
                <a:cs typeface="Arial" panose="020B0604020202020204" pitchFamily="34" charset="0"/>
              </a:rPr>
              <a:t>OUTLINE OF PRESENTATION</a:t>
            </a:r>
          </a:p>
        </p:txBody>
      </p:sp>
      <p:sp>
        <p:nvSpPr>
          <p:cNvPr id="22" name="Text 61">
            <a:extLst>
              <a:ext uri="{FF2B5EF4-FFF2-40B4-BE49-F238E27FC236}">
                <a16:creationId xmlns:a16="http://schemas.microsoft.com/office/drawing/2014/main" id="{18ACFC33-C8FD-488E-BC38-27A87E5531F9}"/>
              </a:ext>
            </a:extLst>
          </p:cNvPr>
          <p:cNvSpPr txBox="1"/>
          <p:nvPr/>
        </p:nvSpPr>
        <p:spPr bwMode="auto">
          <a:xfrm>
            <a:off x="6876641" y="5184646"/>
            <a:ext cx="5087551" cy="1013401"/>
          </a:xfrm>
          <a:prstGeom prst="rect">
            <a:avLst/>
          </a:prstGeom>
          <a:noFill/>
        </p:spPr>
        <p:txBody>
          <a:bodyPr>
            <a:normAutofit/>
          </a:bodyPr>
          <a:lstStyle/>
          <a:p>
            <a:pPr algn="just">
              <a:defRPr/>
            </a:pPr>
            <a:r>
              <a:rPr lang="en-PH" sz="3200" dirty="0">
                <a:solidFill>
                  <a:srgbClr val="2A1304"/>
                </a:solidFill>
                <a:latin typeface="Franklin Gothic Medium Cond" panose="020B0606030402020204" pitchFamily="34" charset="0"/>
              </a:rPr>
              <a:t>SK Planning-Budgeting Process</a:t>
            </a:r>
          </a:p>
        </p:txBody>
      </p:sp>
      <p:sp>
        <p:nvSpPr>
          <p:cNvPr id="23" name="Text 52">
            <a:extLst>
              <a:ext uri="{FF2B5EF4-FFF2-40B4-BE49-F238E27FC236}">
                <a16:creationId xmlns:a16="http://schemas.microsoft.com/office/drawing/2014/main" id="{FF259AFA-0C6E-4E6A-B72C-87413D1E410A}"/>
              </a:ext>
            </a:extLst>
          </p:cNvPr>
          <p:cNvSpPr txBox="1">
            <a:spLocks noChangeArrowheads="1"/>
          </p:cNvSpPr>
          <p:nvPr/>
        </p:nvSpPr>
        <p:spPr bwMode="auto">
          <a:xfrm>
            <a:off x="6880417" y="776938"/>
            <a:ext cx="546292" cy="44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1</a:t>
            </a:r>
          </a:p>
        </p:txBody>
      </p:sp>
      <p:sp>
        <p:nvSpPr>
          <p:cNvPr id="24" name="Text 52">
            <a:extLst>
              <a:ext uri="{FF2B5EF4-FFF2-40B4-BE49-F238E27FC236}">
                <a16:creationId xmlns:a16="http://schemas.microsoft.com/office/drawing/2014/main" id="{9804528B-480A-48FA-A40A-13ED237DAA60}"/>
              </a:ext>
            </a:extLst>
          </p:cNvPr>
          <p:cNvSpPr txBox="1">
            <a:spLocks noChangeArrowheads="1"/>
          </p:cNvSpPr>
          <p:nvPr/>
        </p:nvSpPr>
        <p:spPr bwMode="auto">
          <a:xfrm>
            <a:off x="6876640" y="2621533"/>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2</a:t>
            </a:r>
          </a:p>
        </p:txBody>
      </p:sp>
      <p:sp>
        <p:nvSpPr>
          <p:cNvPr id="25" name="Text 61">
            <a:extLst>
              <a:ext uri="{FF2B5EF4-FFF2-40B4-BE49-F238E27FC236}">
                <a16:creationId xmlns:a16="http://schemas.microsoft.com/office/drawing/2014/main" id="{70B007EC-4B57-4D39-B9D6-2186DCF0FD16}"/>
              </a:ext>
            </a:extLst>
          </p:cNvPr>
          <p:cNvSpPr txBox="1"/>
          <p:nvPr/>
        </p:nvSpPr>
        <p:spPr bwMode="auto">
          <a:xfrm>
            <a:off x="6880416" y="3273210"/>
            <a:ext cx="4938347" cy="859983"/>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Local Planning - Budgeting Framework and Process</a:t>
            </a:r>
          </a:p>
        </p:txBody>
      </p:sp>
      <p:sp>
        <p:nvSpPr>
          <p:cNvPr id="26" name="Text 52">
            <a:extLst>
              <a:ext uri="{FF2B5EF4-FFF2-40B4-BE49-F238E27FC236}">
                <a16:creationId xmlns:a16="http://schemas.microsoft.com/office/drawing/2014/main" id="{B6485E00-464E-48CD-874B-7E444312345B}"/>
              </a:ext>
            </a:extLst>
          </p:cNvPr>
          <p:cNvSpPr txBox="1">
            <a:spLocks noChangeArrowheads="1"/>
          </p:cNvSpPr>
          <p:nvPr/>
        </p:nvSpPr>
        <p:spPr bwMode="auto">
          <a:xfrm>
            <a:off x="6872865" y="4488238"/>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3</a:t>
            </a:r>
          </a:p>
        </p:txBody>
      </p:sp>
      <p:sp>
        <p:nvSpPr>
          <p:cNvPr id="27" name="Text 61">
            <a:extLst>
              <a:ext uri="{FF2B5EF4-FFF2-40B4-BE49-F238E27FC236}">
                <a16:creationId xmlns:a16="http://schemas.microsoft.com/office/drawing/2014/main" id="{42D967DC-1FF3-46D7-8DC0-CF20EFC054F6}"/>
              </a:ext>
            </a:extLst>
          </p:cNvPr>
          <p:cNvSpPr txBox="1"/>
          <p:nvPr/>
        </p:nvSpPr>
        <p:spPr bwMode="auto">
          <a:xfrm>
            <a:off x="6919911" y="1312306"/>
            <a:ext cx="4959399" cy="637554"/>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DBM Mandates</a:t>
            </a:r>
          </a:p>
        </p:txBody>
      </p:sp>
      <p:pic>
        <p:nvPicPr>
          <p:cNvPr id="30" name="Picture 41">
            <a:extLst>
              <a:ext uri="{FF2B5EF4-FFF2-40B4-BE49-F238E27FC236}">
                <a16:creationId xmlns:a16="http://schemas.microsoft.com/office/drawing/2014/main" id="{23B25D38-9662-4E63-B603-90E77B997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90995">
            <a:off x="-275436" y="2700645"/>
            <a:ext cx="9693756" cy="9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423332" y="841485"/>
            <a:ext cx="13038665"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FY 2024 LOCAL GOVERNMENT SUPPORT FUND</a:t>
            </a:r>
          </a:p>
        </p:txBody>
      </p:sp>
      <p:graphicFrame>
        <p:nvGraphicFramePr>
          <p:cNvPr id="17" name="Table 16"/>
          <p:cNvGraphicFramePr>
            <a:graphicFrameLocks noGrp="1"/>
          </p:cNvGraphicFramePr>
          <p:nvPr>
            <p:extLst>
              <p:ext uri="{D42A27DB-BD31-4B8C-83A1-F6EECF244321}">
                <p14:modId xmlns:p14="http://schemas.microsoft.com/office/powerpoint/2010/main" val="1397367670"/>
              </p:ext>
            </p:extLst>
          </p:nvPr>
        </p:nvGraphicFramePr>
        <p:xfrm>
          <a:off x="686587" y="1828802"/>
          <a:ext cx="10782300" cy="3173712"/>
        </p:xfrm>
        <a:graphic>
          <a:graphicData uri="http://schemas.openxmlformats.org/drawingml/2006/table">
            <a:tbl>
              <a:tblPr firstRow="1" bandRow="1">
                <a:tableStyleId>{ED083AE6-46FA-4A59-8FB0-9F97EB10719F}</a:tableStyleId>
              </a:tblPr>
              <a:tblGrid>
                <a:gridCol w="8107439">
                  <a:extLst>
                    <a:ext uri="{9D8B030D-6E8A-4147-A177-3AD203B41FA5}">
                      <a16:colId xmlns:a16="http://schemas.microsoft.com/office/drawing/2014/main" val="20000"/>
                    </a:ext>
                  </a:extLst>
                </a:gridCol>
                <a:gridCol w="2674861">
                  <a:extLst>
                    <a:ext uri="{9D8B030D-6E8A-4147-A177-3AD203B41FA5}">
                      <a16:colId xmlns:a16="http://schemas.microsoft.com/office/drawing/2014/main" val="20001"/>
                    </a:ext>
                  </a:extLst>
                </a:gridCol>
              </a:tblGrid>
              <a:tr h="559005">
                <a:tc>
                  <a:txBody>
                    <a:bodyPr/>
                    <a:lstStyle/>
                    <a:p>
                      <a:pPr algn="just"/>
                      <a:r>
                        <a:rPr lang="en-PH" sz="2400" b="0" dirty="0">
                          <a:latin typeface="Franklin Gothic Medium Cond" panose="020B0606030402020204" pitchFamily="34" charset="0"/>
                        </a:rPr>
                        <a:t>Financial</a:t>
                      </a:r>
                      <a:r>
                        <a:rPr lang="en-PH" sz="2400" b="0" baseline="0" dirty="0">
                          <a:latin typeface="Franklin Gothic Medium Cond" panose="020B0606030402020204" pitchFamily="34" charset="0"/>
                        </a:rPr>
                        <a:t> Assistance to Local Government Units</a:t>
                      </a:r>
                    </a:p>
                  </a:txBody>
                  <a:tcPr marL="121908" marR="121908" marT="45722" marB="45722" anchor="ctr">
                    <a:solidFill>
                      <a:schemeClr val="bg1"/>
                    </a:solidFill>
                  </a:tcPr>
                </a:tc>
                <a:tc>
                  <a:txBody>
                    <a:bodyPr/>
                    <a:lstStyle/>
                    <a:p>
                      <a:pPr algn="r"/>
                      <a:r>
                        <a:rPr lang="en-PH" sz="2400" b="0" dirty="0">
                          <a:latin typeface="Franklin Gothic Medium Cond" panose="020B0606030402020204" pitchFamily="34" charset="0"/>
                        </a:rPr>
                        <a:t>14,035,090,000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0"/>
                  </a:ext>
                </a:extLst>
              </a:tr>
              <a:tr h="511081">
                <a:tc>
                  <a:txBody>
                    <a:bodyPr/>
                    <a:lstStyle/>
                    <a:p>
                      <a:pPr algn="just"/>
                      <a:r>
                        <a:rPr lang="en-PH" sz="2400" dirty="0">
                          <a:latin typeface="Franklin Gothic Medium Cond" panose="020B0606030402020204" pitchFamily="34" charset="0"/>
                        </a:rPr>
                        <a:t>Support to the Barangay Development Program of the</a:t>
                      </a:r>
                      <a:r>
                        <a:rPr lang="en-PH" sz="2400" baseline="0" dirty="0">
                          <a:latin typeface="Franklin Gothic Medium Cond" panose="020B0606030402020204" pitchFamily="34" charset="0"/>
                        </a:rPr>
                        <a:t> National Task Force to End Local Communist Armed Conflict</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2,160,000,000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1"/>
                  </a:ext>
                </a:extLst>
              </a:tr>
              <a:tr h="706831">
                <a:tc>
                  <a:txBody>
                    <a:bodyPr/>
                    <a:lstStyle/>
                    <a:p>
                      <a:pPr algn="just"/>
                      <a:r>
                        <a:rPr lang="en-PH" sz="2400" b="0" dirty="0">
                          <a:latin typeface="Franklin Gothic Medium Cond" panose="020B0606030402020204" pitchFamily="34" charset="0"/>
                        </a:rPr>
                        <a:t>Green </a:t>
                      </a:r>
                      <a:r>
                        <a:rPr lang="en-PH" sz="2400" b="0" dirty="0" err="1">
                          <a:latin typeface="Franklin Gothic Medium Cond" panose="020B0606030402020204" pitchFamily="34" charset="0"/>
                        </a:rPr>
                        <a:t>Green</a:t>
                      </a:r>
                      <a:r>
                        <a:rPr lang="en-PH" sz="2400" b="0" dirty="0">
                          <a:latin typeface="Franklin Gothic Medium Cond" panose="020B0606030402020204" pitchFamily="34" charset="0"/>
                        </a:rPr>
                        <a:t> Green Program</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1,055,000,000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3"/>
                  </a:ext>
                </a:extLst>
              </a:tr>
              <a:tr h="580912">
                <a:tc>
                  <a:txBody>
                    <a:bodyPr/>
                    <a:lstStyle/>
                    <a:p>
                      <a:pPr algn="just"/>
                      <a:r>
                        <a:rPr lang="en-US" sz="2400" b="0" dirty="0">
                          <a:latin typeface="Franklin Gothic Medium Cond" panose="020B0606030402020204" pitchFamily="34" charset="0"/>
                        </a:rPr>
                        <a:t>Support and Assistance Fund to Participatory Budgeting</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1,000,000,000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4"/>
                  </a:ext>
                </a:extLst>
              </a:tr>
              <a:tr h="504000">
                <a:tc>
                  <a:txBody>
                    <a:bodyPr/>
                    <a:lstStyle/>
                    <a:p>
                      <a:pPr algn="ctr"/>
                      <a:r>
                        <a:rPr lang="en-PH" sz="2400" b="1" dirty="0">
                          <a:latin typeface="Franklin Gothic Medium Cond" panose="020B0606030402020204" pitchFamily="34" charset="0"/>
                        </a:rPr>
                        <a:t>TOTAL</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b="1" dirty="0">
                          <a:latin typeface="Franklin Gothic Medium Cond" panose="020B0606030402020204" pitchFamily="34" charset="0"/>
                        </a:rPr>
                        <a:t>P</a:t>
                      </a:r>
                      <a:r>
                        <a:rPr lang="en-PH" sz="2400" b="1" baseline="0" dirty="0">
                          <a:latin typeface="Franklin Gothic Medium Cond" panose="020B0606030402020204" pitchFamily="34" charset="0"/>
                        </a:rPr>
                        <a:t> 18,250,090,000</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75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358478"/>
            <a:ext cx="10464800" cy="2209800"/>
          </a:xfrm>
          <a:noFill/>
        </p:spPr>
        <p:txBody>
          <a:bodyPr>
            <a:noAutofit/>
          </a:bodyPr>
          <a:lstStyle/>
          <a:p>
            <a:r>
              <a:rPr lang="en-PH" b="1" dirty="0">
                <a:latin typeface="Franklin Gothic Demi Cond" panose="020B0706030402020204" pitchFamily="34" charset="0"/>
                <a:cs typeface="Times New Roman" panose="02020603050405020304" pitchFamily="18" charset="0"/>
              </a:rPr>
              <a:t>LOCAL BUDGETING FRAMEWORK</a:t>
            </a:r>
            <a:endParaRPr lang="en-PH" b="1" dirty="0">
              <a:effectLst/>
              <a:latin typeface="Franklin Gothic Demi Cond" panose="020B0706030402020204" pitchFamily="34" charset="0"/>
              <a:cs typeface="Times New Roman" panose="02020603050405020304" pitchFamily="18" charset="0"/>
            </a:endParaRPr>
          </a:p>
        </p:txBody>
      </p:sp>
      <p:sp>
        <p:nvSpPr>
          <p:cNvPr id="7" name="Subtitle 6"/>
          <p:cNvSpPr>
            <a:spLocks noGrp="1"/>
          </p:cNvSpPr>
          <p:nvPr>
            <p:ph type="subTitle" idx="1"/>
          </p:nvPr>
        </p:nvSpPr>
        <p:spPr>
          <a:xfrm>
            <a:off x="1922713" y="3845375"/>
            <a:ext cx="8346574" cy="609600"/>
          </a:xfrm>
        </p:spPr>
        <p:txBody>
          <a:bodyPr>
            <a:noAutofit/>
          </a:bodyPr>
          <a:lstStyle/>
          <a:p>
            <a:r>
              <a:rPr lang="en-PH" sz="28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333981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29652"/>
            <a:ext cx="9442174" cy="830997"/>
          </a:xfrm>
          <a:prstGeom prst="rect">
            <a:avLst/>
          </a:prstGeom>
          <a:noFill/>
        </p:spPr>
        <p:txBody>
          <a:bodyPr wrap="square" rtlCol="0">
            <a:spAutoFit/>
          </a:bodyPr>
          <a:lstStyle/>
          <a:p>
            <a:r>
              <a:rPr lang="en-PH" sz="4800" b="1" dirty="0">
                <a:latin typeface="Franklin Gothic Demi Cond" panose="020B0706030402020204" pitchFamily="34" charset="0"/>
              </a:rPr>
              <a:t>BUDGETING</a:t>
            </a:r>
            <a:endParaRPr lang="en-US" sz="4800" b="1" dirty="0">
              <a:latin typeface="Franklin Gothic Demi Cond" panose="020B0706030402020204" pitchFamily="34" charset="0"/>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Rectangle 3">
            <a:extLst>
              <a:ext uri="{FF2B5EF4-FFF2-40B4-BE49-F238E27FC236}">
                <a16:creationId xmlns:a16="http://schemas.microsoft.com/office/drawing/2014/main" id="{46E30D83-B66E-4850-BB22-CE1A9C853CC8}"/>
              </a:ext>
            </a:extLst>
          </p:cNvPr>
          <p:cNvSpPr>
            <a:spLocks noChangeArrowheads="1"/>
          </p:cNvSpPr>
          <p:nvPr/>
        </p:nvSpPr>
        <p:spPr bwMode="auto">
          <a:xfrm>
            <a:off x="1550676" y="1981197"/>
            <a:ext cx="58589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Spending </a:t>
            </a:r>
            <a:r>
              <a:rPr lang="en-US" altLang="en-US" b="1" dirty="0">
                <a:solidFill>
                  <a:srgbClr val="000000"/>
                </a:solidFill>
                <a:latin typeface="Segoe UI Light" panose="020B0502040204020203" pitchFamily="34" charset="0"/>
                <a:cs typeface="Segoe UI Light" panose="020B0502040204020203" pitchFamily="34" charset="0"/>
              </a:rPr>
              <a:t>within our means</a:t>
            </a:r>
          </a:p>
        </p:txBody>
      </p:sp>
      <p:sp>
        <p:nvSpPr>
          <p:cNvPr id="12" name="Rectangle 6">
            <a:extLst>
              <a:ext uri="{FF2B5EF4-FFF2-40B4-BE49-F238E27FC236}">
                <a16:creationId xmlns:a16="http://schemas.microsoft.com/office/drawing/2014/main" id="{AA849B3E-1B56-462C-99C6-4F5F4C5E05B5}"/>
              </a:ext>
            </a:extLst>
          </p:cNvPr>
          <p:cNvSpPr>
            <a:spLocks noChangeArrowheads="1"/>
          </p:cNvSpPr>
          <p:nvPr/>
        </p:nvSpPr>
        <p:spPr bwMode="auto">
          <a:xfrm>
            <a:off x="1550676" y="2887832"/>
            <a:ext cx="67225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Investing in the </a:t>
            </a:r>
            <a:r>
              <a:rPr lang="en-US" altLang="en-US" b="1" dirty="0">
                <a:solidFill>
                  <a:srgbClr val="000000"/>
                </a:solidFill>
                <a:latin typeface="Segoe UI Light" panose="020B0502040204020203" pitchFamily="34" charset="0"/>
                <a:cs typeface="Segoe UI Light" panose="020B0502040204020203" pitchFamily="34" charset="0"/>
              </a:rPr>
              <a:t>right priorities</a:t>
            </a:r>
          </a:p>
        </p:txBody>
      </p:sp>
      <p:sp>
        <p:nvSpPr>
          <p:cNvPr id="13" name="Rectangle 7">
            <a:extLst>
              <a:ext uri="{FF2B5EF4-FFF2-40B4-BE49-F238E27FC236}">
                <a16:creationId xmlns:a16="http://schemas.microsoft.com/office/drawing/2014/main" id="{F079F29F-6FBA-4B13-998A-690801936ABB}"/>
              </a:ext>
            </a:extLst>
          </p:cNvPr>
          <p:cNvSpPr>
            <a:spLocks noChangeArrowheads="1"/>
          </p:cNvSpPr>
          <p:nvPr/>
        </p:nvSpPr>
        <p:spPr bwMode="auto">
          <a:xfrm>
            <a:off x="1550676" y="3905993"/>
            <a:ext cx="8001000"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Delivering</a:t>
            </a:r>
            <a:r>
              <a:rPr lang="en-US" altLang="en-US" b="1" dirty="0">
                <a:solidFill>
                  <a:srgbClr val="000000"/>
                </a:solidFill>
                <a:latin typeface="Segoe UI Light" panose="020B0502040204020203" pitchFamily="34" charset="0"/>
                <a:cs typeface="Segoe UI Light" panose="020B0502040204020203" pitchFamily="34" charset="0"/>
              </a:rPr>
              <a:t> measurable results </a:t>
            </a:r>
          </a:p>
        </p:txBody>
      </p:sp>
      <p:sp>
        <p:nvSpPr>
          <p:cNvPr id="14" name="Rectangle 7">
            <a:extLst>
              <a:ext uri="{FF2B5EF4-FFF2-40B4-BE49-F238E27FC236}">
                <a16:creationId xmlns:a16="http://schemas.microsoft.com/office/drawing/2014/main" id="{98EDE9B6-3A75-4ADA-A556-061C4C103BC9}"/>
              </a:ext>
            </a:extLst>
          </p:cNvPr>
          <p:cNvSpPr>
            <a:spLocks noChangeArrowheads="1"/>
          </p:cNvSpPr>
          <p:nvPr/>
        </p:nvSpPr>
        <p:spPr bwMode="auto">
          <a:xfrm>
            <a:off x="1550676" y="4730646"/>
            <a:ext cx="10566400" cy="9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342900" eaLnBrk="1" hangingPunct="1">
              <a:lnSpc>
                <a:spcPct val="100000"/>
              </a:lnSpc>
              <a:spcBef>
                <a:spcPct val="0"/>
              </a:spcBef>
              <a:buFont typeface="Arial" panose="020B0604020202020204" pitchFamily="34" charset="0"/>
              <a:buNone/>
              <a:defRPr/>
            </a:pPr>
            <a:r>
              <a:rPr lang="en-US" altLang="en-US" b="1" dirty="0">
                <a:solidFill>
                  <a:prstClr val="black"/>
                </a:solidFill>
                <a:latin typeface="Segoe UI Light" panose="020B0502040204020203" pitchFamily="34" charset="0"/>
                <a:cs typeface="Segoe UI Light" panose="020B0502040204020203" pitchFamily="34" charset="0"/>
              </a:rPr>
              <a:t>Empowering citizens  </a:t>
            </a:r>
            <a:r>
              <a:rPr lang="en-US" altLang="en-US" dirty="0">
                <a:solidFill>
                  <a:prstClr val="black"/>
                </a:solidFill>
                <a:latin typeface="Segoe UI Light" panose="020B0502040204020203" pitchFamily="34" charset="0"/>
                <a:cs typeface="Segoe UI Light" panose="020B0502040204020203" pitchFamily="34" charset="0"/>
              </a:rPr>
              <a:t>through fiscal transparency, accountability, </a:t>
            </a:r>
          </a:p>
          <a:p>
            <a:pPr defTabSz="342900" eaLnBrk="1" hangingPunct="1">
              <a:lnSpc>
                <a:spcPct val="100000"/>
              </a:lnSpc>
              <a:spcBef>
                <a:spcPct val="0"/>
              </a:spcBef>
              <a:buFont typeface="Arial" panose="020B0604020202020204" pitchFamily="34" charset="0"/>
              <a:buNone/>
              <a:defRPr/>
            </a:pPr>
            <a:r>
              <a:rPr lang="en-US" altLang="en-US" dirty="0">
                <a:solidFill>
                  <a:prstClr val="black"/>
                </a:solidFill>
                <a:latin typeface="Segoe UI Light" panose="020B0502040204020203" pitchFamily="34" charset="0"/>
                <a:cs typeface="Segoe UI Light" panose="020B0502040204020203" pitchFamily="34" charset="0"/>
              </a:rPr>
              <a:t>and participation</a:t>
            </a:r>
          </a:p>
        </p:txBody>
      </p:sp>
    </p:spTree>
    <p:extLst>
      <p:ext uri="{BB962C8B-B14F-4D97-AF65-F5344CB8AC3E}">
        <p14:creationId xmlns:p14="http://schemas.microsoft.com/office/powerpoint/2010/main" val="17906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spect="1" noChangeArrowheads="1" noTextEdit="1"/>
          </p:cNvSpPr>
          <p:nvPr/>
        </p:nvSpPr>
        <p:spPr bwMode="auto">
          <a:xfrm>
            <a:off x="1524000" y="2672615"/>
            <a:ext cx="7258051"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4" name="Freeform 17"/>
          <p:cNvSpPr>
            <a:spLocks/>
          </p:cNvSpPr>
          <p:nvPr/>
        </p:nvSpPr>
        <p:spPr bwMode="auto">
          <a:xfrm>
            <a:off x="6144684" y="3542564"/>
            <a:ext cx="2377016" cy="855662"/>
          </a:xfrm>
          <a:custGeom>
            <a:avLst/>
            <a:gdLst>
              <a:gd name="T0" fmla="*/ 1998 w 1998"/>
              <a:gd name="T1" fmla="*/ 625 h 959"/>
              <a:gd name="T2" fmla="*/ 1071 w 1998"/>
              <a:gd name="T3" fmla="*/ 625 h 959"/>
              <a:gd name="T4" fmla="*/ 486 w 1998"/>
              <a:gd name="T5" fmla="*/ 34 h 959"/>
              <a:gd name="T6" fmla="*/ 486 w 1998"/>
              <a:gd name="T7" fmla="*/ 34 h 959"/>
              <a:gd name="T8" fmla="*/ 477 w 1998"/>
              <a:gd name="T9" fmla="*/ 26 h 959"/>
              <a:gd name="T10" fmla="*/ 468 w 1998"/>
              <a:gd name="T11" fmla="*/ 19 h 959"/>
              <a:gd name="T12" fmla="*/ 458 w 1998"/>
              <a:gd name="T13" fmla="*/ 13 h 959"/>
              <a:gd name="T14" fmla="*/ 448 w 1998"/>
              <a:gd name="T15" fmla="*/ 9 h 959"/>
              <a:gd name="T16" fmla="*/ 437 w 1998"/>
              <a:gd name="T17" fmla="*/ 5 h 959"/>
              <a:gd name="T18" fmla="*/ 426 w 1998"/>
              <a:gd name="T19" fmla="*/ 3 h 959"/>
              <a:gd name="T20" fmla="*/ 415 w 1998"/>
              <a:gd name="T21" fmla="*/ 0 h 959"/>
              <a:gd name="T22" fmla="*/ 403 w 1998"/>
              <a:gd name="T23" fmla="*/ 0 h 959"/>
              <a:gd name="T24" fmla="*/ 116 w 1998"/>
              <a:gd name="T25" fmla="*/ 0 h 959"/>
              <a:gd name="T26" fmla="*/ 116 w 1998"/>
              <a:gd name="T27" fmla="*/ 0 h 959"/>
              <a:gd name="T28" fmla="*/ 97 w 1998"/>
              <a:gd name="T29" fmla="*/ 2 h 959"/>
              <a:gd name="T30" fmla="*/ 79 w 1998"/>
              <a:gd name="T31" fmla="*/ 6 h 959"/>
              <a:gd name="T32" fmla="*/ 64 w 1998"/>
              <a:gd name="T33" fmla="*/ 12 h 959"/>
              <a:gd name="T34" fmla="*/ 49 w 1998"/>
              <a:gd name="T35" fmla="*/ 21 h 959"/>
              <a:gd name="T36" fmla="*/ 36 w 1998"/>
              <a:gd name="T37" fmla="*/ 32 h 959"/>
              <a:gd name="T38" fmla="*/ 26 w 1998"/>
              <a:gd name="T39" fmla="*/ 44 h 959"/>
              <a:gd name="T40" fmla="*/ 16 w 1998"/>
              <a:gd name="T41" fmla="*/ 57 h 959"/>
              <a:gd name="T42" fmla="*/ 8 w 1998"/>
              <a:gd name="T43" fmla="*/ 71 h 959"/>
              <a:gd name="T44" fmla="*/ 4 w 1998"/>
              <a:gd name="T45" fmla="*/ 87 h 959"/>
              <a:gd name="T46" fmla="*/ 1 w 1998"/>
              <a:gd name="T47" fmla="*/ 103 h 959"/>
              <a:gd name="T48" fmla="*/ 0 w 1998"/>
              <a:gd name="T49" fmla="*/ 121 h 959"/>
              <a:gd name="T50" fmla="*/ 1 w 1998"/>
              <a:gd name="T51" fmla="*/ 137 h 959"/>
              <a:gd name="T52" fmla="*/ 5 w 1998"/>
              <a:gd name="T53" fmla="*/ 153 h 959"/>
              <a:gd name="T54" fmla="*/ 13 w 1998"/>
              <a:gd name="T55" fmla="*/ 169 h 959"/>
              <a:gd name="T56" fmla="*/ 21 w 1998"/>
              <a:gd name="T57" fmla="*/ 185 h 959"/>
              <a:gd name="T58" fmla="*/ 35 w 1998"/>
              <a:gd name="T59" fmla="*/ 199 h 959"/>
              <a:gd name="T60" fmla="*/ 609 w 1998"/>
              <a:gd name="T61" fmla="*/ 779 h 959"/>
              <a:gd name="T62" fmla="*/ 609 w 1998"/>
              <a:gd name="T63" fmla="*/ 779 h 959"/>
              <a:gd name="T64" fmla="*/ 618 w 1998"/>
              <a:gd name="T65" fmla="*/ 788 h 959"/>
              <a:gd name="T66" fmla="*/ 627 w 1998"/>
              <a:gd name="T67" fmla="*/ 793 h 959"/>
              <a:gd name="T68" fmla="*/ 637 w 1998"/>
              <a:gd name="T69" fmla="*/ 799 h 959"/>
              <a:gd name="T70" fmla="*/ 647 w 1998"/>
              <a:gd name="T71" fmla="*/ 805 h 959"/>
              <a:gd name="T72" fmla="*/ 657 w 1998"/>
              <a:gd name="T73" fmla="*/ 809 h 959"/>
              <a:gd name="T74" fmla="*/ 669 w 1998"/>
              <a:gd name="T75" fmla="*/ 811 h 959"/>
              <a:gd name="T76" fmla="*/ 680 w 1998"/>
              <a:gd name="T77" fmla="*/ 814 h 959"/>
              <a:gd name="T78" fmla="*/ 692 w 1998"/>
              <a:gd name="T79" fmla="*/ 814 h 959"/>
              <a:gd name="T80" fmla="*/ 1260 w 1998"/>
              <a:gd name="T81" fmla="*/ 814 h 959"/>
              <a:gd name="T82" fmla="*/ 1664 w 1998"/>
              <a:gd name="T83" fmla="*/ 814 h 959"/>
              <a:gd name="T84" fmla="*/ 1664 w 1998"/>
              <a:gd name="T85" fmla="*/ 959 h 959"/>
              <a:gd name="T86" fmla="*/ 1998 w 1998"/>
              <a:gd name="T87" fmla="*/ 6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8" h="959">
                <a:moveTo>
                  <a:pt x="1998" y="625"/>
                </a:moveTo>
                <a:lnTo>
                  <a:pt x="1071" y="625"/>
                </a:lnTo>
                <a:lnTo>
                  <a:pt x="486" y="34"/>
                </a:lnTo>
                <a:lnTo>
                  <a:pt x="486" y="34"/>
                </a:lnTo>
                <a:lnTo>
                  <a:pt x="477" y="26"/>
                </a:lnTo>
                <a:lnTo>
                  <a:pt x="468" y="19"/>
                </a:lnTo>
                <a:lnTo>
                  <a:pt x="458" y="13"/>
                </a:lnTo>
                <a:lnTo>
                  <a:pt x="448" y="9"/>
                </a:lnTo>
                <a:lnTo>
                  <a:pt x="437" y="5"/>
                </a:lnTo>
                <a:lnTo>
                  <a:pt x="426" y="3"/>
                </a:lnTo>
                <a:lnTo>
                  <a:pt x="415" y="0"/>
                </a:lnTo>
                <a:lnTo>
                  <a:pt x="403" y="0"/>
                </a:lnTo>
                <a:lnTo>
                  <a:pt x="116" y="0"/>
                </a:lnTo>
                <a:lnTo>
                  <a:pt x="116" y="0"/>
                </a:lnTo>
                <a:lnTo>
                  <a:pt x="97" y="2"/>
                </a:lnTo>
                <a:lnTo>
                  <a:pt x="79" y="6"/>
                </a:lnTo>
                <a:lnTo>
                  <a:pt x="64" y="12"/>
                </a:lnTo>
                <a:lnTo>
                  <a:pt x="49" y="21"/>
                </a:lnTo>
                <a:lnTo>
                  <a:pt x="36" y="32"/>
                </a:lnTo>
                <a:lnTo>
                  <a:pt x="26" y="44"/>
                </a:lnTo>
                <a:lnTo>
                  <a:pt x="16" y="57"/>
                </a:lnTo>
                <a:lnTo>
                  <a:pt x="8" y="71"/>
                </a:lnTo>
                <a:lnTo>
                  <a:pt x="4" y="87"/>
                </a:lnTo>
                <a:lnTo>
                  <a:pt x="1" y="103"/>
                </a:lnTo>
                <a:lnTo>
                  <a:pt x="0" y="121"/>
                </a:lnTo>
                <a:lnTo>
                  <a:pt x="1" y="137"/>
                </a:lnTo>
                <a:lnTo>
                  <a:pt x="5" y="153"/>
                </a:lnTo>
                <a:lnTo>
                  <a:pt x="13" y="169"/>
                </a:lnTo>
                <a:lnTo>
                  <a:pt x="21" y="185"/>
                </a:lnTo>
                <a:lnTo>
                  <a:pt x="35" y="199"/>
                </a:lnTo>
                <a:lnTo>
                  <a:pt x="609" y="779"/>
                </a:lnTo>
                <a:lnTo>
                  <a:pt x="609" y="779"/>
                </a:lnTo>
                <a:lnTo>
                  <a:pt x="618" y="788"/>
                </a:lnTo>
                <a:lnTo>
                  <a:pt x="627" y="793"/>
                </a:lnTo>
                <a:lnTo>
                  <a:pt x="637" y="799"/>
                </a:lnTo>
                <a:lnTo>
                  <a:pt x="647" y="805"/>
                </a:lnTo>
                <a:lnTo>
                  <a:pt x="657" y="809"/>
                </a:lnTo>
                <a:lnTo>
                  <a:pt x="669" y="811"/>
                </a:lnTo>
                <a:lnTo>
                  <a:pt x="680" y="814"/>
                </a:lnTo>
                <a:lnTo>
                  <a:pt x="692" y="814"/>
                </a:lnTo>
                <a:lnTo>
                  <a:pt x="1260" y="814"/>
                </a:lnTo>
                <a:lnTo>
                  <a:pt x="1664" y="814"/>
                </a:lnTo>
                <a:lnTo>
                  <a:pt x="1664" y="959"/>
                </a:lnTo>
                <a:lnTo>
                  <a:pt x="1998" y="62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5" name="Freeform 18"/>
          <p:cNvSpPr>
            <a:spLocks/>
          </p:cNvSpPr>
          <p:nvPr/>
        </p:nvSpPr>
        <p:spPr bwMode="auto">
          <a:xfrm>
            <a:off x="5175251" y="3542565"/>
            <a:ext cx="1305983" cy="720725"/>
          </a:xfrm>
          <a:custGeom>
            <a:avLst/>
            <a:gdLst>
              <a:gd name="T0" fmla="*/ 35 w 1096"/>
              <a:gd name="T1" fmla="*/ 199 h 808"/>
              <a:gd name="T2" fmla="*/ 609 w 1096"/>
              <a:gd name="T3" fmla="*/ 775 h 808"/>
              <a:gd name="T4" fmla="*/ 609 w 1096"/>
              <a:gd name="T5" fmla="*/ 775 h 808"/>
              <a:gd name="T6" fmla="*/ 618 w 1096"/>
              <a:gd name="T7" fmla="*/ 782 h 808"/>
              <a:gd name="T8" fmla="*/ 627 w 1096"/>
              <a:gd name="T9" fmla="*/ 789 h 808"/>
              <a:gd name="T10" fmla="*/ 637 w 1096"/>
              <a:gd name="T11" fmla="*/ 795 h 808"/>
              <a:gd name="T12" fmla="*/ 647 w 1096"/>
              <a:gd name="T13" fmla="*/ 799 h 808"/>
              <a:gd name="T14" fmla="*/ 657 w 1096"/>
              <a:gd name="T15" fmla="*/ 804 h 808"/>
              <a:gd name="T16" fmla="*/ 669 w 1096"/>
              <a:gd name="T17" fmla="*/ 806 h 808"/>
              <a:gd name="T18" fmla="*/ 679 w 1096"/>
              <a:gd name="T19" fmla="*/ 808 h 808"/>
              <a:gd name="T20" fmla="*/ 691 w 1096"/>
              <a:gd name="T21" fmla="*/ 808 h 808"/>
              <a:gd name="T22" fmla="*/ 978 w 1096"/>
              <a:gd name="T23" fmla="*/ 808 h 808"/>
              <a:gd name="T24" fmla="*/ 978 w 1096"/>
              <a:gd name="T25" fmla="*/ 808 h 808"/>
              <a:gd name="T26" fmla="*/ 997 w 1096"/>
              <a:gd name="T27" fmla="*/ 806 h 808"/>
              <a:gd name="T28" fmla="*/ 1014 w 1096"/>
              <a:gd name="T29" fmla="*/ 802 h 808"/>
              <a:gd name="T30" fmla="*/ 1030 w 1096"/>
              <a:gd name="T31" fmla="*/ 796 h 808"/>
              <a:gd name="T32" fmla="*/ 1045 w 1096"/>
              <a:gd name="T33" fmla="*/ 788 h 808"/>
              <a:gd name="T34" fmla="*/ 1058 w 1096"/>
              <a:gd name="T35" fmla="*/ 777 h 808"/>
              <a:gd name="T36" fmla="*/ 1070 w 1096"/>
              <a:gd name="T37" fmla="*/ 764 h 808"/>
              <a:gd name="T38" fmla="*/ 1078 w 1096"/>
              <a:gd name="T39" fmla="*/ 751 h 808"/>
              <a:gd name="T40" fmla="*/ 1086 w 1096"/>
              <a:gd name="T41" fmla="*/ 737 h 808"/>
              <a:gd name="T42" fmla="*/ 1091 w 1096"/>
              <a:gd name="T43" fmla="*/ 721 h 808"/>
              <a:gd name="T44" fmla="*/ 1094 w 1096"/>
              <a:gd name="T45" fmla="*/ 705 h 808"/>
              <a:gd name="T46" fmla="*/ 1096 w 1096"/>
              <a:gd name="T47" fmla="*/ 689 h 808"/>
              <a:gd name="T48" fmla="*/ 1093 w 1096"/>
              <a:gd name="T49" fmla="*/ 671 h 808"/>
              <a:gd name="T50" fmla="*/ 1090 w 1096"/>
              <a:gd name="T51" fmla="*/ 655 h 808"/>
              <a:gd name="T52" fmla="*/ 1083 w 1096"/>
              <a:gd name="T53" fmla="*/ 639 h 808"/>
              <a:gd name="T54" fmla="*/ 1072 w 1096"/>
              <a:gd name="T55" fmla="*/ 625 h 808"/>
              <a:gd name="T56" fmla="*/ 1061 w 1096"/>
              <a:gd name="T57" fmla="*/ 610 h 808"/>
              <a:gd name="T58" fmla="*/ 486 w 1096"/>
              <a:gd name="T59" fmla="*/ 34 h 808"/>
              <a:gd name="T60" fmla="*/ 486 w 1096"/>
              <a:gd name="T61" fmla="*/ 34 h 808"/>
              <a:gd name="T62" fmla="*/ 477 w 1096"/>
              <a:gd name="T63" fmla="*/ 26 h 808"/>
              <a:gd name="T64" fmla="*/ 469 w 1096"/>
              <a:gd name="T65" fmla="*/ 19 h 808"/>
              <a:gd name="T66" fmla="*/ 459 w 1096"/>
              <a:gd name="T67" fmla="*/ 13 h 808"/>
              <a:gd name="T68" fmla="*/ 448 w 1096"/>
              <a:gd name="T69" fmla="*/ 9 h 808"/>
              <a:gd name="T70" fmla="*/ 437 w 1096"/>
              <a:gd name="T71" fmla="*/ 5 h 808"/>
              <a:gd name="T72" fmla="*/ 427 w 1096"/>
              <a:gd name="T73" fmla="*/ 3 h 808"/>
              <a:gd name="T74" fmla="*/ 415 w 1096"/>
              <a:gd name="T75" fmla="*/ 0 h 808"/>
              <a:gd name="T76" fmla="*/ 403 w 1096"/>
              <a:gd name="T77" fmla="*/ 0 h 808"/>
              <a:gd name="T78" fmla="*/ 116 w 1096"/>
              <a:gd name="T79" fmla="*/ 0 h 808"/>
              <a:gd name="T80" fmla="*/ 116 w 1096"/>
              <a:gd name="T81" fmla="*/ 0 h 808"/>
              <a:gd name="T82" fmla="*/ 97 w 1096"/>
              <a:gd name="T83" fmla="*/ 2 h 808"/>
              <a:gd name="T84" fmla="*/ 80 w 1096"/>
              <a:gd name="T85" fmla="*/ 6 h 808"/>
              <a:gd name="T86" fmla="*/ 64 w 1096"/>
              <a:gd name="T87" fmla="*/ 12 h 808"/>
              <a:gd name="T88" fmla="*/ 49 w 1096"/>
              <a:gd name="T89" fmla="*/ 21 h 808"/>
              <a:gd name="T90" fmla="*/ 36 w 1096"/>
              <a:gd name="T91" fmla="*/ 32 h 808"/>
              <a:gd name="T92" fmla="*/ 26 w 1096"/>
              <a:gd name="T93" fmla="*/ 44 h 808"/>
              <a:gd name="T94" fmla="*/ 16 w 1096"/>
              <a:gd name="T95" fmla="*/ 57 h 808"/>
              <a:gd name="T96" fmla="*/ 9 w 1096"/>
              <a:gd name="T97" fmla="*/ 71 h 808"/>
              <a:gd name="T98" fmla="*/ 4 w 1096"/>
              <a:gd name="T99" fmla="*/ 87 h 808"/>
              <a:gd name="T100" fmla="*/ 1 w 1096"/>
              <a:gd name="T101" fmla="*/ 103 h 808"/>
              <a:gd name="T102" fmla="*/ 0 w 1096"/>
              <a:gd name="T103" fmla="*/ 121 h 808"/>
              <a:gd name="T104" fmla="*/ 1 w 1096"/>
              <a:gd name="T105" fmla="*/ 137 h 808"/>
              <a:gd name="T106" fmla="*/ 6 w 1096"/>
              <a:gd name="T107" fmla="*/ 153 h 808"/>
              <a:gd name="T108" fmla="*/ 13 w 1096"/>
              <a:gd name="T109" fmla="*/ 169 h 808"/>
              <a:gd name="T110" fmla="*/ 22 w 1096"/>
              <a:gd name="T111" fmla="*/ 185 h 808"/>
              <a:gd name="T112" fmla="*/ 35 w 1096"/>
              <a:gd name="T113" fmla="*/ 199 h 808"/>
              <a:gd name="T114" fmla="*/ 35 w 1096"/>
              <a:gd name="T115" fmla="*/ 1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808">
                <a:moveTo>
                  <a:pt x="35" y="199"/>
                </a:moveTo>
                <a:lnTo>
                  <a:pt x="609" y="775"/>
                </a:lnTo>
                <a:lnTo>
                  <a:pt x="609" y="775"/>
                </a:lnTo>
                <a:lnTo>
                  <a:pt x="618" y="782"/>
                </a:lnTo>
                <a:lnTo>
                  <a:pt x="627" y="789"/>
                </a:lnTo>
                <a:lnTo>
                  <a:pt x="637" y="795"/>
                </a:lnTo>
                <a:lnTo>
                  <a:pt x="647" y="799"/>
                </a:lnTo>
                <a:lnTo>
                  <a:pt x="657" y="804"/>
                </a:lnTo>
                <a:lnTo>
                  <a:pt x="669" y="806"/>
                </a:lnTo>
                <a:lnTo>
                  <a:pt x="679" y="808"/>
                </a:lnTo>
                <a:lnTo>
                  <a:pt x="691" y="808"/>
                </a:lnTo>
                <a:lnTo>
                  <a:pt x="978" y="808"/>
                </a:lnTo>
                <a:lnTo>
                  <a:pt x="978" y="808"/>
                </a:lnTo>
                <a:lnTo>
                  <a:pt x="997" y="806"/>
                </a:lnTo>
                <a:lnTo>
                  <a:pt x="1014" y="802"/>
                </a:lnTo>
                <a:lnTo>
                  <a:pt x="1030" y="796"/>
                </a:lnTo>
                <a:lnTo>
                  <a:pt x="1045" y="788"/>
                </a:lnTo>
                <a:lnTo>
                  <a:pt x="1058" y="777"/>
                </a:lnTo>
                <a:lnTo>
                  <a:pt x="1070" y="764"/>
                </a:lnTo>
                <a:lnTo>
                  <a:pt x="1078" y="751"/>
                </a:lnTo>
                <a:lnTo>
                  <a:pt x="1086" y="737"/>
                </a:lnTo>
                <a:lnTo>
                  <a:pt x="1091" y="721"/>
                </a:lnTo>
                <a:lnTo>
                  <a:pt x="1094" y="705"/>
                </a:lnTo>
                <a:lnTo>
                  <a:pt x="1096" y="689"/>
                </a:lnTo>
                <a:lnTo>
                  <a:pt x="1093" y="671"/>
                </a:lnTo>
                <a:lnTo>
                  <a:pt x="1090" y="655"/>
                </a:lnTo>
                <a:lnTo>
                  <a:pt x="1083" y="639"/>
                </a:lnTo>
                <a:lnTo>
                  <a:pt x="1072" y="625"/>
                </a:lnTo>
                <a:lnTo>
                  <a:pt x="1061" y="610"/>
                </a:lnTo>
                <a:lnTo>
                  <a:pt x="486" y="34"/>
                </a:lnTo>
                <a:lnTo>
                  <a:pt x="486" y="34"/>
                </a:lnTo>
                <a:lnTo>
                  <a:pt x="477" y="26"/>
                </a:lnTo>
                <a:lnTo>
                  <a:pt x="469" y="19"/>
                </a:lnTo>
                <a:lnTo>
                  <a:pt x="459" y="13"/>
                </a:lnTo>
                <a:lnTo>
                  <a:pt x="448" y="9"/>
                </a:lnTo>
                <a:lnTo>
                  <a:pt x="437" y="5"/>
                </a:lnTo>
                <a:lnTo>
                  <a:pt x="427" y="3"/>
                </a:lnTo>
                <a:lnTo>
                  <a:pt x="415" y="0"/>
                </a:lnTo>
                <a:lnTo>
                  <a:pt x="403" y="0"/>
                </a:lnTo>
                <a:lnTo>
                  <a:pt x="116" y="0"/>
                </a:lnTo>
                <a:lnTo>
                  <a:pt x="116" y="0"/>
                </a:lnTo>
                <a:lnTo>
                  <a:pt x="97" y="2"/>
                </a:lnTo>
                <a:lnTo>
                  <a:pt x="80" y="6"/>
                </a:lnTo>
                <a:lnTo>
                  <a:pt x="64" y="12"/>
                </a:lnTo>
                <a:lnTo>
                  <a:pt x="49" y="21"/>
                </a:lnTo>
                <a:lnTo>
                  <a:pt x="36" y="32"/>
                </a:lnTo>
                <a:lnTo>
                  <a:pt x="26" y="44"/>
                </a:lnTo>
                <a:lnTo>
                  <a:pt x="16" y="57"/>
                </a:lnTo>
                <a:lnTo>
                  <a:pt x="9" y="71"/>
                </a:lnTo>
                <a:lnTo>
                  <a:pt x="4" y="87"/>
                </a:lnTo>
                <a:lnTo>
                  <a:pt x="1" y="103"/>
                </a:lnTo>
                <a:lnTo>
                  <a:pt x="0" y="121"/>
                </a:lnTo>
                <a:lnTo>
                  <a:pt x="1" y="137"/>
                </a:lnTo>
                <a:lnTo>
                  <a:pt x="6" y="153"/>
                </a:lnTo>
                <a:lnTo>
                  <a:pt x="13" y="169"/>
                </a:lnTo>
                <a:lnTo>
                  <a:pt x="22" y="185"/>
                </a:lnTo>
                <a:lnTo>
                  <a:pt x="35" y="199"/>
                </a:lnTo>
                <a:lnTo>
                  <a:pt x="35" y="19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6" name="Freeform 19"/>
          <p:cNvSpPr>
            <a:spLocks/>
          </p:cNvSpPr>
          <p:nvPr/>
        </p:nvSpPr>
        <p:spPr bwMode="auto">
          <a:xfrm>
            <a:off x="2863851" y="2672615"/>
            <a:ext cx="2656416" cy="1590675"/>
          </a:xfrm>
          <a:custGeom>
            <a:avLst/>
            <a:gdLst>
              <a:gd name="T0" fmla="*/ 0 w 2231"/>
              <a:gd name="T1" fmla="*/ 0 h 1781"/>
              <a:gd name="T2" fmla="*/ 1746 w 2231"/>
              <a:gd name="T3" fmla="*/ 1748 h 1781"/>
              <a:gd name="T4" fmla="*/ 1746 w 2231"/>
              <a:gd name="T5" fmla="*/ 1748 h 1781"/>
              <a:gd name="T6" fmla="*/ 1754 w 2231"/>
              <a:gd name="T7" fmla="*/ 1755 h 1781"/>
              <a:gd name="T8" fmla="*/ 1764 w 2231"/>
              <a:gd name="T9" fmla="*/ 1762 h 1781"/>
              <a:gd name="T10" fmla="*/ 1773 w 2231"/>
              <a:gd name="T11" fmla="*/ 1768 h 1781"/>
              <a:gd name="T12" fmla="*/ 1784 w 2231"/>
              <a:gd name="T13" fmla="*/ 1772 h 1781"/>
              <a:gd name="T14" fmla="*/ 1794 w 2231"/>
              <a:gd name="T15" fmla="*/ 1777 h 1781"/>
              <a:gd name="T16" fmla="*/ 1804 w 2231"/>
              <a:gd name="T17" fmla="*/ 1779 h 1781"/>
              <a:gd name="T18" fmla="*/ 1816 w 2231"/>
              <a:gd name="T19" fmla="*/ 1781 h 1781"/>
              <a:gd name="T20" fmla="*/ 1828 w 2231"/>
              <a:gd name="T21" fmla="*/ 1781 h 1781"/>
              <a:gd name="T22" fmla="*/ 2115 w 2231"/>
              <a:gd name="T23" fmla="*/ 1781 h 1781"/>
              <a:gd name="T24" fmla="*/ 2115 w 2231"/>
              <a:gd name="T25" fmla="*/ 1781 h 1781"/>
              <a:gd name="T26" fmla="*/ 2134 w 2231"/>
              <a:gd name="T27" fmla="*/ 1779 h 1781"/>
              <a:gd name="T28" fmla="*/ 2151 w 2231"/>
              <a:gd name="T29" fmla="*/ 1775 h 1781"/>
              <a:gd name="T30" fmla="*/ 2167 w 2231"/>
              <a:gd name="T31" fmla="*/ 1769 h 1781"/>
              <a:gd name="T32" fmla="*/ 2182 w 2231"/>
              <a:gd name="T33" fmla="*/ 1761 h 1781"/>
              <a:gd name="T34" fmla="*/ 2195 w 2231"/>
              <a:gd name="T35" fmla="*/ 1750 h 1781"/>
              <a:gd name="T36" fmla="*/ 2206 w 2231"/>
              <a:gd name="T37" fmla="*/ 1737 h 1781"/>
              <a:gd name="T38" fmla="*/ 2215 w 2231"/>
              <a:gd name="T39" fmla="*/ 1724 h 1781"/>
              <a:gd name="T40" fmla="*/ 2222 w 2231"/>
              <a:gd name="T41" fmla="*/ 1710 h 1781"/>
              <a:gd name="T42" fmla="*/ 2228 w 2231"/>
              <a:gd name="T43" fmla="*/ 1694 h 1781"/>
              <a:gd name="T44" fmla="*/ 2231 w 2231"/>
              <a:gd name="T45" fmla="*/ 1678 h 1781"/>
              <a:gd name="T46" fmla="*/ 2231 w 2231"/>
              <a:gd name="T47" fmla="*/ 1662 h 1781"/>
              <a:gd name="T48" fmla="*/ 2230 w 2231"/>
              <a:gd name="T49" fmla="*/ 1644 h 1781"/>
              <a:gd name="T50" fmla="*/ 2225 w 2231"/>
              <a:gd name="T51" fmla="*/ 1628 h 1781"/>
              <a:gd name="T52" fmla="*/ 2220 w 2231"/>
              <a:gd name="T53" fmla="*/ 1612 h 1781"/>
              <a:gd name="T54" fmla="*/ 2209 w 2231"/>
              <a:gd name="T55" fmla="*/ 1598 h 1781"/>
              <a:gd name="T56" fmla="*/ 2198 w 2231"/>
              <a:gd name="T57" fmla="*/ 1583 h 1781"/>
              <a:gd name="T58" fmla="*/ 701 w 2231"/>
              <a:gd name="T59" fmla="*/ 86 h 1781"/>
              <a:gd name="T60" fmla="*/ 701 w 2231"/>
              <a:gd name="T61" fmla="*/ 86 h 1781"/>
              <a:gd name="T62" fmla="*/ 680 w 2231"/>
              <a:gd name="T63" fmla="*/ 65 h 1781"/>
              <a:gd name="T64" fmla="*/ 656 w 2231"/>
              <a:gd name="T65" fmla="*/ 49 h 1781"/>
              <a:gd name="T66" fmla="*/ 632 w 2231"/>
              <a:gd name="T67" fmla="*/ 35 h 1781"/>
              <a:gd name="T68" fmla="*/ 607 w 2231"/>
              <a:gd name="T69" fmla="*/ 22 h 1781"/>
              <a:gd name="T70" fmla="*/ 579 w 2231"/>
              <a:gd name="T71" fmla="*/ 13 h 1781"/>
              <a:gd name="T72" fmla="*/ 552 w 2231"/>
              <a:gd name="T73" fmla="*/ 6 h 1781"/>
              <a:gd name="T74" fmla="*/ 524 w 2231"/>
              <a:gd name="T75" fmla="*/ 1 h 1781"/>
              <a:gd name="T76" fmla="*/ 495 w 2231"/>
              <a:gd name="T77" fmla="*/ 0 h 1781"/>
              <a:gd name="T78" fmla="*/ 0 w 2231"/>
              <a:gd name="T79"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1" h="1781">
                <a:moveTo>
                  <a:pt x="0" y="0"/>
                </a:moveTo>
                <a:lnTo>
                  <a:pt x="1746" y="1748"/>
                </a:lnTo>
                <a:lnTo>
                  <a:pt x="1746" y="1748"/>
                </a:lnTo>
                <a:lnTo>
                  <a:pt x="1754" y="1755"/>
                </a:lnTo>
                <a:lnTo>
                  <a:pt x="1764" y="1762"/>
                </a:lnTo>
                <a:lnTo>
                  <a:pt x="1773" y="1768"/>
                </a:lnTo>
                <a:lnTo>
                  <a:pt x="1784" y="1772"/>
                </a:lnTo>
                <a:lnTo>
                  <a:pt x="1794" y="1777"/>
                </a:lnTo>
                <a:lnTo>
                  <a:pt x="1804" y="1779"/>
                </a:lnTo>
                <a:lnTo>
                  <a:pt x="1816" y="1781"/>
                </a:lnTo>
                <a:lnTo>
                  <a:pt x="1828" y="1781"/>
                </a:lnTo>
                <a:lnTo>
                  <a:pt x="2115" y="1781"/>
                </a:lnTo>
                <a:lnTo>
                  <a:pt x="2115" y="1781"/>
                </a:lnTo>
                <a:lnTo>
                  <a:pt x="2134" y="1779"/>
                </a:lnTo>
                <a:lnTo>
                  <a:pt x="2151" y="1775"/>
                </a:lnTo>
                <a:lnTo>
                  <a:pt x="2167" y="1769"/>
                </a:lnTo>
                <a:lnTo>
                  <a:pt x="2182" y="1761"/>
                </a:lnTo>
                <a:lnTo>
                  <a:pt x="2195" y="1750"/>
                </a:lnTo>
                <a:lnTo>
                  <a:pt x="2206" y="1737"/>
                </a:lnTo>
                <a:lnTo>
                  <a:pt x="2215" y="1724"/>
                </a:lnTo>
                <a:lnTo>
                  <a:pt x="2222" y="1710"/>
                </a:lnTo>
                <a:lnTo>
                  <a:pt x="2228" y="1694"/>
                </a:lnTo>
                <a:lnTo>
                  <a:pt x="2231" y="1678"/>
                </a:lnTo>
                <a:lnTo>
                  <a:pt x="2231" y="1662"/>
                </a:lnTo>
                <a:lnTo>
                  <a:pt x="2230" y="1644"/>
                </a:lnTo>
                <a:lnTo>
                  <a:pt x="2225" y="1628"/>
                </a:lnTo>
                <a:lnTo>
                  <a:pt x="2220" y="1612"/>
                </a:lnTo>
                <a:lnTo>
                  <a:pt x="2209" y="1598"/>
                </a:lnTo>
                <a:lnTo>
                  <a:pt x="2198" y="1583"/>
                </a:lnTo>
                <a:lnTo>
                  <a:pt x="701" y="86"/>
                </a:lnTo>
                <a:lnTo>
                  <a:pt x="701" y="86"/>
                </a:lnTo>
                <a:lnTo>
                  <a:pt x="680" y="65"/>
                </a:lnTo>
                <a:lnTo>
                  <a:pt x="656" y="49"/>
                </a:lnTo>
                <a:lnTo>
                  <a:pt x="632" y="35"/>
                </a:lnTo>
                <a:lnTo>
                  <a:pt x="607" y="22"/>
                </a:lnTo>
                <a:lnTo>
                  <a:pt x="579" y="13"/>
                </a:lnTo>
                <a:lnTo>
                  <a:pt x="552" y="6"/>
                </a:lnTo>
                <a:lnTo>
                  <a:pt x="524" y="1"/>
                </a:lnTo>
                <a:lnTo>
                  <a:pt x="495"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7" name="Freeform 20"/>
          <p:cNvSpPr>
            <a:spLocks/>
          </p:cNvSpPr>
          <p:nvPr/>
        </p:nvSpPr>
        <p:spPr bwMode="auto">
          <a:xfrm>
            <a:off x="0" y="3710840"/>
            <a:ext cx="8782051" cy="388937"/>
          </a:xfrm>
          <a:custGeom>
            <a:avLst/>
            <a:gdLst>
              <a:gd name="T0" fmla="*/ 5878 w 6096"/>
              <a:gd name="T1" fmla="*/ 436 h 436"/>
              <a:gd name="T2" fmla="*/ 0 w 6096"/>
              <a:gd name="T3" fmla="*/ 436 h 436"/>
              <a:gd name="T4" fmla="*/ 0 w 6096"/>
              <a:gd name="T5" fmla="*/ 0 h 436"/>
              <a:gd name="T6" fmla="*/ 5878 w 6096"/>
              <a:gd name="T7" fmla="*/ 0 h 436"/>
              <a:gd name="T8" fmla="*/ 6096 w 6096"/>
              <a:gd name="T9" fmla="*/ 218 h 436"/>
              <a:gd name="T10" fmla="*/ 5878 w 6096"/>
              <a:gd name="T11" fmla="*/ 436 h 436"/>
            </a:gdLst>
            <a:ahLst/>
            <a:cxnLst>
              <a:cxn ang="0">
                <a:pos x="T0" y="T1"/>
              </a:cxn>
              <a:cxn ang="0">
                <a:pos x="T2" y="T3"/>
              </a:cxn>
              <a:cxn ang="0">
                <a:pos x="T4" y="T5"/>
              </a:cxn>
              <a:cxn ang="0">
                <a:pos x="T6" y="T7"/>
              </a:cxn>
              <a:cxn ang="0">
                <a:pos x="T8" y="T9"/>
              </a:cxn>
              <a:cxn ang="0">
                <a:pos x="T10" y="T11"/>
              </a:cxn>
            </a:cxnLst>
            <a:rect l="0" t="0" r="r" b="b"/>
            <a:pathLst>
              <a:path w="6096" h="436">
                <a:moveTo>
                  <a:pt x="5878" y="436"/>
                </a:moveTo>
                <a:lnTo>
                  <a:pt x="0" y="436"/>
                </a:lnTo>
                <a:lnTo>
                  <a:pt x="0" y="0"/>
                </a:lnTo>
                <a:lnTo>
                  <a:pt x="5878" y="0"/>
                </a:lnTo>
                <a:lnTo>
                  <a:pt x="6096" y="218"/>
                </a:lnTo>
                <a:lnTo>
                  <a:pt x="5878" y="436"/>
                </a:lnTo>
                <a:close/>
              </a:path>
            </a:pathLst>
          </a:custGeom>
          <a:solidFill>
            <a:srgbClr val="2E0927"/>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8" name="Freeform 21"/>
          <p:cNvSpPr>
            <a:spLocks/>
          </p:cNvSpPr>
          <p:nvPr/>
        </p:nvSpPr>
        <p:spPr bwMode="auto">
          <a:xfrm>
            <a:off x="2863851" y="3544151"/>
            <a:ext cx="2791883" cy="1593850"/>
          </a:xfrm>
          <a:custGeom>
            <a:avLst/>
            <a:gdLst>
              <a:gd name="T0" fmla="*/ 0 w 2344"/>
              <a:gd name="T1" fmla="*/ 1785 h 1785"/>
              <a:gd name="T2" fmla="*/ 1742 w 2344"/>
              <a:gd name="T3" fmla="*/ 33 h 1785"/>
              <a:gd name="T4" fmla="*/ 1742 w 2344"/>
              <a:gd name="T5" fmla="*/ 33 h 1785"/>
              <a:gd name="T6" fmla="*/ 1751 w 2344"/>
              <a:gd name="T7" fmla="*/ 26 h 1785"/>
              <a:gd name="T8" fmla="*/ 1759 w 2344"/>
              <a:gd name="T9" fmla="*/ 19 h 1785"/>
              <a:gd name="T10" fmla="*/ 1770 w 2344"/>
              <a:gd name="T11" fmla="*/ 13 h 1785"/>
              <a:gd name="T12" fmla="*/ 1780 w 2344"/>
              <a:gd name="T13" fmla="*/ 8 h 1785"/>
              <a:gd name="T14" fmla="*/ 1790 w 2344"/>
              <a:gd name="T15" fmla="*/ 4 h 1785"/>
              <a:gd name="T16" fmla="*/ 1802 w 2344"/>
              <a:gd name="T17" fmla="*/ 1 h 1785"/>
              <a:gd name="T18" fmla="*/ 1812 w 2344"/>
              <a:gd name="T19" fmla="*/ 0 h 1785"/>
              <a:gd name="T20" fmla="*/ 1823 w 2344"/>
              <a:gd name="T21" fmla="*/ 0 h 1785"/>
              <a:gd name="T22" fmla="*/ 2344 w 2344"/>
              <a:gd name="T23" fmla="*/ 0 h 1785"/>
              <a:gd name="T24" fmla="*/ 701 w 2344"/>
              <a:gd name="T25" fmla="*/ 1699 h 1785"/>
              <a:gd name="T26" fmla="*/ 701 w 2344"/>
              <a:gd name="T27" fmla="*/ 1699 h 1785"/>
              <a:gd name="T28" fmla="*/ 680 w 2344"/>
              <a:gd name="T29" fmla="*/ 1720 h 1785"/>
              <a:gd name="T30" fmla="*/ 656 w 2344"/>
              <a:gd name="T31" fmla="*/ 1736 h 1785"/>
              <a:gd name="T32" fmla="*/ 632 w 2344"/>
              <a:gd name="T33" fmla="*/ 1750 h 1785"/>
              <a:gd name="T34" fmla="*/ 607 w 2344"/>
              <a:gd name="T35" fmla="*/ 1763 h 1785"/>
              <a:gd name="T36" fmla="*/ 579 w 2344"/>
              <a:gd name="T37" fmla="*/ 1772 h 1785"/>
              <a:gd name="T38" fmla="*/ 552 w 2344"/>
              <a:gd name="T39" fmla="*/ 1779 h 1785"/>
              <a:gd name="T40" fmla="*/ 524 w 2344"/>
              <a:gd name="T41" fmla="*/ 1784 h 1785"/>
              <a:gd name="T42" fmla="*/ 495 w 2344"/>
              <a:gd name="T43" fmla="*/ 1785 h 1785"/>
              <a:gd name="T44" fmla="*/ 0 w 2344"/>
              <a:gd name="T45" fmla="*/ 178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4" h="1785">
                <a:moveTo>
                  <a:pt x="0" y="1785"/>
                </a:moveTo>
                <a:lnTo>
                  <a:pt x="1742" y="33"/>
                </a:lnTo>
                <a:lnTo>
                  <a:pt x="1742" y="33"/>
                </a:lnTo>
                <a:lnTo>
                  <a:pt x="1751" y="26"/>
                </a:lnTo>
                <a:lnTo>
                  <a:pt x="1759" y="19"/>
                </a:lnTo>
                <a:lnTo>
                  <a:pt x="1770" y="13"/>
                </a:lnTo>
                <a:lnTo>
                  <a:pt x="1780" y="8"/>
                </a:lnTo>
                <a:lnTo>
                  <a:pt x="1790" y="4"/>
                </a:lnTo>
                <a:lnTo>
                  <a:pt x="1802" y="1"/>
                </a:lnTo>
                <a:lnTo>
                  <a:pt x="1812" y="0"/>
                </a:lnTo>
                <a:lnTo>
                  <a:pt x="1823" y="0"/>
                </a:lnTo>
                <a:lnTo>
                  <a:pt x="2344" y="0"/>
                </a:lnTo>
                <a:lnTo>
                  <a:pt x="701" y="1699"/>
                </a:lnTo>
                <a:lnTo>
                  <a:pt x="701" y="1699"/>
                </a:lnTo>
                <a:lnTo>
                  <a:pt x="680" y="1720"/>
                </a:lnTo>
                <a:lnTo>
                  <a:pt x="656" y="1736"/>
                </a:lnTo>
                <a:lnTo>
                  <a:pt x="632" y="1750"/>
                </a:lnTo>
                <a:lnTo>
                  <a:pt x="607" y="1763"/>
                </a:lnTo>
                <a:lnTo>
                  <a:pt x="579" y="1772"/>
                </a:lnTo>
                <a:lnTo>
                  <a:pt x="552" y="1779"/>
                </a:lnTo>
                <a:lnTo>
                  <a:pt x="524" y="1784"/>
                </a:lnTo>
                <a:lnTo>
                  <a:pt x="495" y="1785"/>
                </a:lnTo>
                <a:lnTo>
                  <a:pt x="0" y="1785"/>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9" name="Freeform 22"/>
          <p:cNvSpPr>
            <a:spLocks/>
          </p:cNvSpPr>
          <p:nvPr/>
        </p:nvSpPr>
        <p:spPr bwMode="auto">
          <a:xfrm>
            <a:off x="1" y="4745889"/>
            <a:ext cx="4119033" cy="392112"/>
          </a:xfrm>
          <a:custGeom>
            <a:avLst/>
            <a:gdLst>
              <a:gd name="T0" fmla="*/ 1621 w 2180"/>
              <a:gd name="T1" fmla="*/ 439 h 439"/>
              <a:gd name="T2" fmla="*/ 0 w 2180"/>
              <a:gd name="T3" fmla="*/ 439 h 439"/>
              <a:gd name="T4" fmla="*/ 0 w 2180"/>
              <a:gd name="T5" fmla="*/ 3 h 439"/>
              <a:gd name="T6" fmla="*/ 2180 w 2180"/>
              <a:gd name="T7" fmla="*/ 0 h 439"/>
              <a:gd name="T8" fmla="*/ 1827 w 2180"/>
              <a:gd name="T9" fmla="*/ 353 h 439"/>
              <a:gd name="T10" fmla="*/ 1827 w 2180"/>
              <a:gd name="T11" fmla="*/ 353 h 439"/>
              <a:gd name="T12" fmla="*/ 1806 w 2180"/>
              <a:gd name="T13" fmla="*/ 374 h 439"/>
              <a:gd name="T14" fmla="*/ 1782 w 2180"/>
              <a:gd name="T15" fmla="*/ 390 h 439"/>
              <a:gd name="T16" fmla="*/ 1758 w 2180"/>
              <a:gd name="T17" fmla="*/ 404 h 439"/>
              <a:gd name="T18" fmla="*/ 1733 w 2180"/>
              <a:gd name="T19" fmla="*/ 417 h 439"/>
              <a:gd name="T20" fmla="*/ 1705 w 2180"/>
              <a:gd name="T21" fmla="*/ 426 h 439"/>
              <a:gd name="T22" fmla="*/ 1678 w 2180"/>
              <a:gd name="T23" fmla="*/ 433 h 439"/>
              <a:gd name="T24" fmla="*/ 1650 w 2180"/>
              <a:gd name="T25" fmla="*/ 438 h 439"/>
              <a:gd name="T26" fmla="*/ 1621 w 2180"/>
              <a:gd name="T27" fmla="*/ 439 h 439"/>
              <a:gd name="T28" fmla="*/ 1621 w 2180"/>
              <a:gd name="T2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439"/>
                </a:moveTo>
                <a:lnTo>
                  <a:pt x="0" y="439"/>
                </a:lnTo>
                <a:lnTo>
                  <a:pt x="0" y="3"/>
                </a:lnTo>
                <a:lnTo>
                  <a:pt x="2180" y="0"/>
                </a:lnTo>
                <a:lnTo>
                  <a:pt x="1827" y="353"/>
                </a:lnTo>
                <a:lnTo>
                  <a:pt x="1827" y="353"/>
                </a:lnTo>
                <a:lnTo>
                  <a:pt x="1806" y="374"/>
                </a:lnTo>
                <a:lnTo>
                  <a:pt x="1782" y="390"/>
                </a:lnTo>
                <a:lnTo>
                  <a:pt x="1758" y="404"/>
                </a:lnTo>
                <a:lnTo>
                  <a:pt x="1733" y="417"/>
                </a:lnTo>
                <a:lnTo>
                  <a:pt x="1705" y="426"/>
                </a:lnTo>
                <a:lnTo>
                  <a:pt x="1678" y="433"/>
                </a:lnTo>
                <a:lnTo>
                  <a:pt x="1650" y="438"/>
                </a:lnTo>
                <a:lnTo>
                  <a:pt x="1621" y="439"/>
                </a:lnTo>
                <a:lnTo>
                  <a:pt x="1621" y="43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0" name="Freeform 23"/>
          <p:cNvSpPr>
            <a:spLocks/>
          </p:cNvSpPr>
          <p:nvPr/>
        </p:nvSpPr>
        <p:spPr bwMode="auto">
          <a:xfrm>
            <a:off x="5050367" y="3542565"/>
            <a:ext cx="1572684" cy="720725"/>
          </a:xfrm>
          <a:custGeom>
            <a:avLst/>
            <a:gdLst>
              <a:gd name="T0" fmla="*/ 0 w 1321"/>
              <a:gd name="T1" fmla="*/ 808 h 808"/>
              <a:gd name="T2" fmla="*/ 714 w 1321"/>
              <a:gd name="T3" fmla="*/ 38 h 808"/>
              <a:gd name="T4" fmla="*/ 714 w 1321"/>
              <a:gd name="T5" fmla="*/ 38 h 808"/>
              <a:gd name="T6" fmla="*/ 722 w 1321"/>
              <a:gd name="T7" fmla="*/ 29 h 808"/>
              <a:gd name="T8" fmla="*/ 732 w 1321"/>
              <a:gd name="T9" fmla="*/ 22 h 808"/>
              <a:gd name="T10" fmla="*/ 742 w 1321"/>
              <a:gd name="T11" fmla="*/ 15 h 808"/>
              <a:gd name="T12" fmla="*/ 752 w 1321"/>
              <a:gd name="T13" fmla="*/ 10 h 808"/>
              <a:gd name="T14" fmla="*/ 764 w 1321"/>
              <a:gd name="T15" fmla="*/ 6 h 808"/>
              <a:gd name="T16" fmla="*/ 775 w 1321"/>
              <a:gd name="T17" fmla="*/ 3 h 808"/>
              <a:gd name="T18" fmla="*/ 787 w 1321"/>
              <a:gd name="T19" fmla="*/ 0 h 808"/>
              <a:gd name="T20" fmla="*/ 799 w 1321"/>
              <a:gd name="T21" fmla="*/ 0 h 808"/>
              <a:gd name="T22" fmla="*/ 1321 w 1321"/>
              <a:gd name="T23" fmla="*/ 0 h 808"/>
              <a:gd name="T24" fmla="*/ 591 w 1321"/>
              <a:gd name="T25" fmla="*/ 775 h 808"/>
              <a:gd name="T26" fmla="*/ 591 w 1321"/>
              <a:gd name="T27" fmla="*/ 775 h 808"/>
              <a:gd name="T28" fmla="*/ 582 w 1321"/>
              <a:gd name="T29" fmla="*/ 782 h 808"/>
              <a:gd name="T30" fmla="*/ 574 w 1321"/>
              <a:gd name="T31" fmla="*/ 789 h 808"/>
              <a:gd name="T32" fmla="*/ 564 w 1321"/>
              <a:gd name="T33" fmla="*/ 795 h 808"/>
              <a:gd name="T34" fmla="*/ 553 w 1321"/>
              <a:gd name="T35" fmla="*/ 799 h 808"/>
              <a:gd name="T36" fmla="*/ 542 w 1321"/>
              <a:gd name="T37" fmla="*/ 804 h 808"/>
              <a:gd name="T38" fmla="*/ 532 w 1321"/>
              <a:gd name="T39" fmla="*/ 806 h 808"/>
              <a:gd name="T40" fmla="*/ 520 w 1321"/>
              <a:gd name="T41" fmla="*/ 808 h 808"/>
              <a:gd name="T42" fmla="*/ 508 w 1321"/>
              <a:gd name="T43" fmla="*/ 808 h 808"/>
              <a:gd name="T44" fmla="*/ 0 w 1321"/>
              <a:gd name="T4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1" h="808">
                <a:moveTo>
                  <a:pt x="0" y="808"/>
                </a:moveTo>
                <a:lnTo>
                  <a:pt x="714" y="38"/>
                </a:lnTo>
                <a:lnTo>
                  <a:pt x="714" y="38"/>
                </a:lnTo>
                <a:lnTo>
                  <a:pt x="722" y="29"/>
                </a:lnTo>
                <a:lnTo>
                  <a:pt x="732" y="22"/>
                </a:lnTo>
                <a:lnTo>
                  <a:pt x="742" y="15"/>
                </a:lnTo>
                <a:lnTo>
                  <a:pt x="752" y="10"/>
                </a:lnTo>
                <a:lnTo>
                  <a:pt x="764" y="6"/>
                </a:lnTo>
                <a:lnTo>
                  <a:pt x="775" y="3"/>
                </a:lnTo>
                <a:lnTo>
                  <a:pt x="787" y="0"/>
                </a:lnTo>
                <a:lnTo>
                  <a:pt x="799" y="0"/>
                </a:lnTo>
                <a:lnTo>
                  <a:pt x="1321" y="0"/>
                </a:lnTo>
                <a:lnTo>
                  <a:pt x="591" y="775"/>
                </a:lnTo>
                <a:lnTo>
                  <a:pt x="591" y="775"/>
                </a:lnTo>
                <a:lnTo>
                  <a:pt x="582" y="782"/>
                </a:lnTo>
                <a:lnTo>
                  <a:pt x="574" y="789"/>
                </a:lnTo>
                <a:lnTo>
                  <a:pt x="564" y="795"/>
                </a:lnTo>
                <a:lnTo>
                  <a:pt x="553" y="799"/>
                </a:lnTo>
                <a:lnTo>
                  <a:pt x="542" y="804"/>
                </a:lnTo>
                <a:lnTo>
                  <a:pt x="532" y="806"/>
                </a:lnTo>
                <a:lnTo>
                  <a:pt x="520" y="808"/>
                </a:lnTo>
                <a:lnTo>
                  <a:pt x="508" y="808"/>
                </a:lnTo>
                <a:lnTo>
                  <a:pt x="0" y="808"/>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1" name="Freeform 24"/>
          <p:cNvSpPr>
            <a:spLocks/>
          </p:cNvSpPr>
          <p:nvPr/>
        </p:nvSpPr>
        <p:spPr bwMode="auto">
          <a:xfrm>
            <a:off x="5998633" y="3412389"/>
            <a:ext cx="2523067" cy="850900"/>
          </a:xfrm>
          <a:custGeom>
            <a:avLst/>
            <a:gdLst>
              <a:gd name="T0" fmla="*/ 2120 w 2120"/>
              <a:gd name="T1" fmla="*/ 334 h 953"/>
              <a:gd name="T2" fmla="*/ 1786 w 2120"/>
              <a:gd name="T3" fmla="*/ 0 h 953"/>
              <a:gd name="T4" fmla="*/ 1786 w 2120"/>
              <a:gd name="T5" fmla="*/ 145 h 953"/>
              <a:gd name="T6" fmla="*/ 1382 w 2120"/>
              <a:gd name="T7" fmla="*/ 145 h 953"/>
              <a:gd name="T8" fmla="*/ 815 w 2120"/>
              <a:gd name="T9" fmla="*/ 145 h 953"/>
              <a:gd name="T10" fmla="*/ 815 w 2120"/>
              <a:gd name="T11" fmla="*/ 145 h 953"/>
              <a:gd name="T12" fmla="*/ 802 w 2120"/>
              <a:gd name="T13" fmla="*/ 145 h 953"/>
              <a:gd name="T14" fmla="*/ 791 w 2120"/>
              <a:gd name="T15" fmla="*/ 148 h 953"/>
              <a:gd name="T16" fmla="*/ 781 w 2120"/>
              <a:gd name="T17" fmla="*/ 151 h 953"/>
              <a:gd name="T18" fmla="*/ 769 w 2120"/>
              <a:gd name="T19" fmla="*/ 155 h 953"/>
              <a:gd name="T20" fmla="*/ 759 w 2120"/>
              <a:gd name="T21" fmla="*/ 160 h 953"/>
              <a:gd name="T22" fmla="*/ 749 w 2120"/>
              <a:gd name="T23" fmla="*/ 166 h 953"/>
              <a:gd name="T24" fmla="*/ 740 w 2120"/>
              <a:gd name="T25" fmla="*/ 173 h 953"/>
              <a:gd name="T26" fmla="*/ 731 w 2120"/>
              <a:gd name="T27" fmla="*/ 182 h 953"/>
              <a:gd name="T28" fmla="*/ 0 w 2120"/>
              <a:gd name="T29" fmla="*/ 953 h 953"/>
              <a:gd name="T30" fmla="*/ 525 w 2120"/>
              <a:gd name="T31" fmla="*/ 953 h 953"/>
              <a:gd name="T32" fmla="*/ 525 w 2120"/>
              <a:gd name="T33" fmla="*/ 953 h 953"/>
              <a:gd name="T34" fmla="*/ 537 w 2120"/>
              <a:gd name="T35" fmla="*/ 953 h 953"/>
              <a:gd name="T36" fmla="*/ 548 w 2120"/>
              <a:gd name="T37" fmla="*/ 951 h 953"/>
              <a:gd name="T38" fmla="*/ 559 w 2120"/>
              <a:gd name="T39" fmla="*/ 949 h 953"/>
              <a:gd name="T40" fmla="*/ 570 w 2120"/>
              <a:gd name="T41" fmla="*/ 944 h 953"/>
              <a:gd name="T42" fmla="*/ 580 w 2120"/>
              <a:gd name="T43" fmla="*/ 940 h 953"/>
              <a:gd name="T44" fmla="*/ 590 w 2120"/>
              <a:gd name="T45" fmla="*/ 934 h 953"/>
              <a:gd name="T46" fmla="*/ 599 w 2120"/>
              <a:gd name="T47" fmla="*/ 927 h 953"/>
              <a:gd name="T48" fmla="*/ 608 w 2120"/>
              <a:gd name="T49" fmla="*/ 920 h 953"/>
              <a:gd name="T50" fmla="*/ 1193 w 2120"/>
              <a:gd name="T51" fmla="*/ 334 h 953"/>
              <a:gd name="T52" fmla="*/ 2120 w 2120"/>
              <a:gd name="T53" fmla="*/ 33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0" h="953">
                <a:moveTo>
                  <a:pt x="2120" y="334"/>
                </a:moveTo>
                <a:lnTo>
                  <a:pt x="1786" y="0"/>
                </a:lnTo>
                <a:lnTo>
                  <a:pt x="1786" y="145"/>
                </a:lnTo>
                <a:lnTo>
                  <a:pt x="1382" y="145"/>
                </a:lnTo>
                <a:lnTo>
                  <a:pt x="815" y="145"/>
                </a:lnTo>
                <a:lnTo>
                  <a:pt x="815" y="145"/>
                </a:lnTo>
                <a:lnTo>
                  <a:pt x="802" y="145"/>
                </a:lnTo>
                <a:lnTo>
                  <a:pt x="791" y="148"/>
                </a:lnTo>
                <a:lnTo>
                  <a:pt x="781" y="151"/>
                </a:lnTo>
                <a:lnTo>
                  <a:pt x="769" y="155"/>
                </a:lnTo>
                <a:lnTo>
                  <a:pt x="759" y="160"/>
                </a:lnTo>
                <a:lnTo>
                  <a:pt x="749" y="166"/>
                </a:lnTo>
                <a:lnTo>
                  <a:pt x="740" y="173"/>
                </a:lnTo>
                <a:lnTo>
                  <a:pt x="731" y="182"/>
                </a:lnTo>
                <a:lnTo>
                  <a:pt x="0" y="953"/>
                </a:lnTo>
                <a:lnTo>
                  <a:pt x="525" y="953"/>
                </a:lnTo>
                <a:lnTo>
                  <a:pt x="525" y="953"/>
                </a:lnTo>
                <a:lnTo>
                  <a:pt x="537" y="953"/>
                </a:lnTo>
                <a:lnTo>
                  <a:pt x="548" y="951"/>
                </a:lnTo>
                <a:lnTo>
                  <a:pt x="559" y="949"/>
                </a:lnTo>
                <a:lnTo>
                  <a:pt x="570" y="944"/>
                </a:lnTo>
                <a:lnTo>
                  <a:pt x="580" y="940"/>
                </a:lnTo>
                <a:lnTo>
                  <a:pt x="590" y="934"/>
                </a:lnTo>
                <a:lnTo>
                  <a:pt x="599" y="927"/>
                </a:lnTo>
                <a:lnTo>
                  <a:pt x="608" y="920"/>
                </a:lnTo>
                <a:lnTo>
                  <a:pt x="1193" y="334"/>
                </a:lnTo>
                <a:lnTo>
                  <a:pt x="2120" y="334"/>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2" name="Freeform 25"/>
          <p:cNvSpPr>
            <a:spLocks/>
          </p:cNvSpPr>
          <p:nvPr/>
        </p:nvSpPr>
        <p:spPr bwMode="auto">
          <a:xfrm>
            <a:off x="-101599" y="2675938"/>
            <a:ext cx="4220633" cy="392112"/>
          </a:xfrm>
          <a:custGeom>
            <a:avLst/>
            <a:gdLst>
              <a:gd name="T0" fmla="*/ 1621 w 2180"/>
              <a:gd name="T1" fmla="*/ 0 h 439"/>
              <a:gd name="T2" fmla="*/ 0 w 2180"/>
              <a:gd name="T3" fmla="*/ 0 h 439"/>
              <a:gd name="T4" fmla="*/ 0 w 2180"/>
              <a:gd name="T5" fmla="*/ 436 h 439"/>
              <a:gd name="T6" fmla="*/ 2180 w 2180"/>
              <a:gd name="T7" fmla="*/ 439 h 439"/>
              <a:gd name="T8" fmla="*/ 1827 w 2180"/>
              <a:gd name="T9" fmla="*/ 86 h 439"/>
              <a:gd name="T10" fmla="*/ 1827 w 2180"/>
              <a:gd name="T11" fmla="*/ 86 h 439"/>
              <a:gd name="T12" fmla="*/ 1806 w 2180"/>
              <a:gd name="T13" fmla="*/ 65 h 439"/>
              <a:gd name="T14" fmla="*/ 1782 w 2180"/>
              <a:gd name="T15" fmla="*/ 49 h 439"/>
              <a:gd name="T16" fmla="*/ 1758 w 2180"/>
              <a:gd name="T17" fmla="*/ 35 h 439"/>
              <a:gd name="T18" fmla="*/ 1733 w 2180"/>
              <a:gd name="T19" fmla="*/ 22 h 439"/>
              <a:gd name="T20" fmla="*/ 1705 w 2180"/>
              <a:gd name="T21" fmla="*/ 13 h 439"/>
              <a:gd name="T22" fmla="*/ 1678 w 2180"/>
              <a:gd name="T23" fmla="*/ 6 h 439"/>
              <a:gd name="T24" fmla="*/ 1650 w 2180"/>
              <a:gd name="T25" fmla="*/ 1 h 439"/>
              <a:gd name="T26" fmla="*/ 1621 w 2180"/>
              <a:gd name="T27" fmla="*/ 0 h 439"/>
              <a:gd name="T28" fmla="*/ 1621 w 2180"/>
              <a:gd name="T2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0"/>
                </a:moveTo>
                <a:lnTo>
                  <a:pt x="0" y="0"/>
                </a:lnTo>
                <a:lnTo>
                  <a:pt x="0" y="436"/>
                </a:lnTo>
                <a:lnTo>
                  <a:pt x="2180" y="439"/>
                </a:lnTo>
                <a:lnTo>
                  <a:pt x="1827" y="86"/>
                </a:lnTo>
                <a:lnTo>
                  <a:pt x="1827" y="86"/>
                </a:lnTo>
                <a:lnTo>
                  <a:pt x="1806" y="65"/>
                </a:lnTo>
                <a:lnTo>
                  <a:pt x="1782" y="49"/>
                </a:lnTo>
                <a:lnTo>
                  <a:pt x="1758" y="35"/>
                </a:lnTo>
                <a:lnTo>
                  <a:pt x="1733" y="22"/>
                </a:lnTo>
                <a:lnTo>
                  <a:pt x="1705" y="13"/>
                </a:lnTo>
                <a:lnTo>
                  <a:pt x="1678" y="6"/>
                </a:lnTo>
                <a:lnTo>
                  <a:pt x="1650" y="1"/>
                </a:lnTo>
                <a:lnTo>
                  <a:pt x="1621" y="0"/>
                </a:lnTo>
                <a:lnTo>
                  <a:pt x="1621" y="0"/>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3" name="TextBox 12"/>
          <p:cNvSpPr txBox="1"/>
          <p:nvPr/>
        </p:nvSpPr>
        <p:spPr>
          <a:xfrm>
            <a:off x="203200" y="2680700"/>
            <a:ext cx="2897717" cy="311150"/>
          </a:xfrm>
          <a:prstGeom prst="rect">
            <a:avLst/>
          </a:prstGeom>
        </p:spPr>
        <p:txBody>
          <a:bodyPr wrap="none">
            <a:noAutofit/>
          </a:bodyPr>
          <a:lstStyle/>
          <a:p>
            <a:pPr defTabSz="342900" eaLnBrk="1" hangingPunct="1">
              <a:defRPr/>
            </a:pPr>
            <a:r>
              <a:rPr lang="en-US" sz="2400" b="1" dirty="0">
                <a:solidFill>
                  <a:srgbClr val="FF2D00">
                    <a:lumMod val="50000"/>
                  </a:srgbClr>
                </a:solidFill>
                <a:latin typeface="Franklin Gothic Medium Cond" panose="020B0606030402020204" pitchFamily="34" charset="0"/>
              </a:rPr>
              <a:t>PARTICIPATORY</a:t>
            </a:r>
          </a:p>
        </p:txBody>
      </p:sp>
      <p:sp>
        <p:nvSpPr>
          <p:cNvPr id="14" name="TextBox 13"/>
          <p:cNvSpPr txBox="1"/>
          <p:nvPr/>
        </p:nvSpPr>
        <p:spPr>
          <a:xfrm>
            <a:off x="203200" y="3671300"/>
            <a:ext cx="2861733" cy="311150"/>
          </a:xfrm>
          <a:prstGeom prst="rect">
            <a:avLst/>
          </a:prstGeom>
        </p:spPr>
        <p:txBody>
          <a:bodyPr wrap="none">
            <a:noAutofit/>
          </a:bodyPr>
          <a:lstStyle/>
          <a:p>
            <a:pPr defTabSz="342900" eaLnBrk="1" hangingPunct="1">
              <a:defRPr/>
            </a:pPr>
            <a:r>
              <a:rPr lang="en-US" sz="2400" b="1" dirty="0">
                <a:solidFill>
                  <a:srgbClr val="2E0927">
                    <a:lumMod val="10000"/>
                    <a:lumOff val="90000"/>
                  </a:srgbClr>
                </a:solidFill>
                <a:latin typeface="Franklin Gothic Medium Cond" panose="020B0606030402020204" pitchFamily="34" charset="0"/>
              </a:rPr>
              <a:t>POLICY-BASED</a:t>
            </a:r>
          </a:p>
        </p:txBody>
      </p:sp>
      <p:sp>
        <p:nvSpPr>
          <p:cNvPr id="15" name="TextBox 14"/>
          <p:cNvSpPr txBox="1">
            <a:spLocks noChangeArrowheads="1"/>
          </p:cNvSpPr>
          <p:nvPr/>
        </p:nvSpPr>
        <p:spPr bwMode="auto">
          <a:xfrm>
            <a:off x="101600" y="4737951"/>
            <a:ext cx="3124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23B37"/>
                </a:solidFill>
                <a:latin typeface="Franklin Gothic Medium Cond" panose="020B0606030402020204" pitchFamily="34" charset="0"/>
              </a:rPr>
              <a:t>PERFORMANCE-INFORMED</a:t>
            </a:r>
            <a:endParaRPr lang="en-US" altLang="en-US" sz="2000" dirty="0">
              <a:solidFill>
                <a:srgbClr val="023B37"/>
              </a:solidFill>
              <a:latin typeface="Franklin Gothic Medium Cond" panose="020B06060304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0333" y="3137900"/>
            <a:ext cx="214206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9235687" y="2229851"/>
            <a:ext cx="2622549"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 typeface="Arial" panose="020B0604020202020204" pitchFamily="34" charset="0"/>
              <a:buNone/>
            </a:pPr>
            <a:r>
              <a:rPr lang="en-US" altLang="en-US" sz="1800" b="1" dirty="0">
                <a:solidFill>
                  <a:srgbClr val="000000"/>
                </a:solidFill>
                <a:latin typeface="Franklin Gothic Medium Cond" panose="020B0606030402020204" pitchFamily="34" charset="0"/>
                <a:cs typeface="Tahoma" panose="020B0604030504040204" pitchFamily="34" charset="0"/>
              </a:rPr>
              <a:t>within our means</a:t>
            </a:r>
          </a:p>
        </p:txBody>
      </p:sp>
      <p:sp>
        <p:nvSpPr>
          <p:cNvPr id="19" name="Rectangle 6"/>
          <p:cNvSpPr>
            <a:spLocks noChangeArrowheads="1"/>
          </p:cNvSpPr>
          <p:nvPr/>
        </p:nvSpPr>
        <p:spPr bwMode="auto">
          <a:xfrm>
            <a:off x="8896351" y="2579367"/>
            <a:ext cx="289771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invests in the </a:t>
            </a:r>
            <a:r>
              <a:rPr lang="en-US" altLang="en-US" sz="1800" b="1" dirty="0">
                <a:solidFill>
                  <a:srgbClr val="000000"/>
                </a:solidFill>
                <a:latin typeface="Franklin Gothic Medium Cond" panose="020B0606030402020204" pitchFamily="34" charset="0"/>
                <a:cs typeface="Tahoma" panose="020B0604030504040204" pitchFamily="34" charset="0"/>
              </a:rPr>
              <a:t>right priorities</a:t>
            </a:r>
          </a:p>
        </p:txBody>
      </p:sp>
      <p:sp>
        <p:nvSpPr>
          <p:cNvPr id="20" name="Rectangle 7"/>
          <p:cNvSpPr>
            <a:spLocks noChangeArrowheads="1"/>
          </p:cNvSpPr>
          <p:nvPr/>
        </p:nvSpPr>
        <p:spPr bwMode="auto">
          <a:xfrm>
            <a:off x="8896351" y="2915651"/>
            <a:ext cx="3267834"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delivers</a:t>
            </a:r>
            <a:r>
              <a:rPr lang="en-US" altLang="en-US" sz="1800" b="1" dirty="0">
                <a:solidFill>
                  <a:srgbClr val="000000"/>
                </a:solidFill>
                <a:latin typeface="Franklin Gothic Medium Cond" panose="020B0606030402020204" pitchFamily="34" charset="0"/>
                <a:cs typeface="Tahoma" panose="020B0604030504040204" pitchFamily="34" charset="0"/>
              </a:rPr>
              <a:t> measurable results </a:t>
            </a:r>
          </a:p>
        </p:txBody>
      </p:sp>
      <p:sp>
        <p:nvSpPr>
          <p:cNvPr id="21" name="Rectangle 7"/>
          <p:cNvSpPr>
            <a:spLocks noChangeArrowheads="1"/>
          </p:cNvSpPr>
          <p:nvPr/>
        </p:nvSpPr>
        <p:spPr bwMode="auto">
          <a:xfrm>
            <a:off x="6144684" y="4644059"/>
            <a:ext cx="515196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342900" eaLnBrk="1" hangingPunct="1">
              <a:lnSpc>
                <a:spcPct val="100000"/>
              </a:lnSpc>
              <a:spcBef>
                <a:spcPct val="0"/>
              </a:spcBef>
              <a:buFont typeface="Arial" panose="020B0604020202020204" pitchFamily="34" charset="0"/>
              <a:buNone/>
              <a:defRPr/>
            </a:pPr>
            <a:r>
              <a:rPr lang="en-US" altLang="en-US" sz="1800" b="1" dirty="0">
                <a:solidFill>
                  <a:prstClr val="black"/>
                </a:solidFill>
                <a:latin typeface="Franklin Gothic Medium Cond" panose="020B0606030402020204" pitchFamily="34" charset="0"/>
                <a:cs typeface="Tahoma" panose="020B0604030504040204" pitchFamily="34" charset="0"/>
              </a:rPr>
              <a:t>empowers citizens </a:t>
            </a:r>
          </a:p>
        </p:txBody>
      </p:sp>
      <p:sp>
        <p:nvSpPr>
          <p:cNvPr id="25" name="Title 4"/>
          <p:cNvSpPr txBox="1">
            <a:spLocks/>
          </p:cNvSpPr>
          <p:nvPr/>
        </p:nvSpPr>
        <p:spPr>
          <a:xfrm>
            <a:off x="-11339" y="842297"/>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spc="300" dirty="0">
                <a:latin typeface="Franklin Gothic Demi Cond" panose="020B0706030402020204" pitchFamily="34" charset="0"/>
                <a:cs typeface="Times New Roman" panose="02020603050405020304" pitchFamily="18" charset="0"/>
              </a:rPr>
              <a:t>LOCAL BUDGETING FRAMEWORK</a:t>
            </a:r>
          </a:p>
        </p:txBody>
      </p:sp>
    </p:spTree>
    <p:extLst>
      <p:ext uri="{BB962C8B-B14F-4D97-AF65-F5344CB8AC3E}">
        <p14:creationId xmlns:p14="http://schemas.microsoft.com/office/powerpoint/2010/main" val="8777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566297"/>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PLANNING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AND BUDGETING PROCESS</a:t>
            </a:r>
          </a:p>
        </p:txBody>
      </p:sp>
      <p:sp>
        <p:nvSpPr>
          <p:cNvPr id="7" name="Subtitle 6"/>
          <p:cNvSpPr>
            <a:spLocks noGrp="1"/>
          </p:cNvSpPr>
          <p:nvPr>
            <p:ph type="subTitle" idx="1"/>
          </p:nvPr>
        </p:nvSpPr>
        <p:spPr>
          <a:xfrm>
            <a:off x="1998913" y="3852297"/>
            <a:ext cx="8346574" cy="609600"/>
          </a:xfrm>
        </p:spPr>
        <p:txBody>
          <a:bodyPr>
            <a:noAutofit/>
          </a:bodyPr>
          <a:lstStyle/>
          <a:p>
            <a:r>
              <a:rPr lang="en-PH" sz="27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147628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BARANGAY PLANNING PROCESS</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022764" y="1807553"/>
            <a:ext cx="8229599"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“As the basic political unit, the barangay serves </a:t>
            </a:r>
            <a:r>
              <a:rPr lang="en-US" sz="2800" b="1" i="1" noProof="1">
                <a:latin typeface="Segoe UI Light" panose="020B0502040204020203" pitchFamily="34" charset="0"/>
                <a:cs typeface="Segoe UI Light" panose="020B0502040204020203" pitchFamily="34" charset="0"/>
              </a:rPr>
              <a:t>as the primary planning and implementing unit of government policies, plans, programs, projects, and activities in the community,</a:t>
            </a:r>
            <a:r>
              <a:rPr lang="en-US" sz="2800" i="1" noProof="1">
                <a:latin typeface="Segoe UI Light" panose="020B0502040204020203" pitchFamily="34" charset="0"/>
                <a:cs typeface="Segoe UI Light" panose="020B0502040204020203" pitchFamily="34" charset="0"/>
              </a:rPr>
              <a:t> and as a forum wherein the collective views of the people may be expressed,  crystallized and considered, and where disputes may be amicably settled”</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TextBox 10">
            <a:extLst>
              <a:ext uri="{FF2B5EF4-FFF2-40B4-BE49-F238E27FC236}">
                <a16:creationId xmlns:a16="http://schemas.microsoft.com/office/drawing/2014/main" id="{66E3B21B-A90B-43E3-AF51-0512536EC517}"/>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384  (b), R.A. No. 7160</a:t>
            </a:r>
          </a:p>
        </p:txBody>
      </p:sp>
      <p:pic>
        <p:nvPicPr>
          <p:cNvPr id="5" name="Graphic 4" descr="Checklist RTL">
            <a:extLst>
              <a:ext uri="{FF2B5EF4-FFF2-40B4-BE49-F238E27FC236}">
                <a16:creationId xmlns:a16="http://schemas.microsoft.com/office/drawing/2014/main" id="{D4E275EB-9726-4AD0-80CC-AACD3AC077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7561" y="5056984"/>
            <a:ext cx="524587" cy="524587"/>
          </a:xfrm>
          <a:prstGeom prst="rect">
            <a:avLst/>
          </a:prstGeom>
        </p:spPr>
      </p:pic>
    </p:spTree>
    <p:extLst>
      <p:ext uri="{BB962C8B-B14F-4D97-AF65-F5344CB8AC3E}">
        <p14:creationId xmlns:p14="http://schemas.microsoft.com/office/powerpoint/2010/main" val="21413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F47FA-F1B7-4D43-A952-E0D22A92B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212" y="3528061"/>
            <a:ext cx="4241878" cy="2518172"/>
          </a:xfrm>
          <a:prstGeom prst="rect">
            <a:avLst/>
          </a:prstGeom>
        </p:spPr>
      </p:pic>
      <p:pic>
        <p:nvPicPr>
          <p:cNvPr id="12" name="Picture 11">
            <a:extLst>
              <a:ext uri="{FF2B5EF4-FFF2-40B4-BE49-F238E27FC236}">
                <a16:creationId xmlns:a16="http://schemas.microsoft.com/office/drawing/2014/main" id="{D1E4BCE9-E942-40B3-A06D-91CA0ADA43CC}"/>
              </a:ext>
            </a:extLst>
          </p:cNvPr>
          <p:cNvPicPr>
            <a:picLocks noChangeAspect="1"/>
          </p:cNvPicPr>
          <p:nvPr/>
        </p:nvPicPr>
        <p:blipFill>
          <a:blip r:embed="rId4"/>
          <a:stretch>
            <a:fillRect/>
          </a:stretch>
        </p:blipFill>
        <p:spPr>
          <a:xfrm>
            <a:off x="7132142" y="682228"/>
            <a:ext cx="4688017" cy="2746772"/>
          </a:xfrm>
          <a:prstGeom prst="rect">
            <a:avLst/>
          </a:prstGeom>
        </p:spPr>
      </p:pic>
      <p:sp>
        <p:nvSpPr>
          <p:cNvPr id="25" name="Text Placeholder 30">
            <a:extLst>
              <a:ext uri="{FF2B5EF4-FFF2-40B4-BE49-F238E27FC236}">
                <a16:creationId xmlns:a16="http://schemas.microsoft.com/office/drawing/2014/main" id="{D89CF794-64CB-4E27-AC3C-95D73732A79F}"/>
              </a:ext>
            </a:extLst>
          </p:cNvPr>
          <p:cNvSpPr txBox="1">
            <a:spLocks/>
          </p:cNvSpPr>
          <p:nvPr/>
        </p:nvSpPr>
        <p:spPr>
          <a:xfrm>
            <a:off x="594910" y="1584960"/>
            <a:ext cx="5958290"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sz="2200" dirty="0">
                <a:latin typeface="Franklin Gothic Medium Cond" panose="020B0606030402020204" pitchFamily="34" charset="0"/>
                <a:ea typeface="MS PGothic"/>
              </a:rPr>
              <a:t>Local budget plans and goals shall be harmonized with national development plans, goals, and strategies </a:t>
            </a:r>
          </a:p>
          <a:p>
            <a:pPr marL="0" indent="0" algn="just">
              <a:spcBef>
                <a:spcPts val="0"/>
              </a:spcBef>
              <a:buNone/>
            </a:pPr>
            <a:r>
              <a:rPr lang="en-US" sz="1800" dirty="0">
                <a:solidFill>
                  <a:schemeClr val="bg2">
                    <a:lumMod val="25000"/>
                  </a:schemeClr>
                </a:solidFill>
                <a:latin typeface="Franklin Gothic Medium Cond" panose="020B0606030402020204" pitchFamily="34" charset="0"/>
                <a:ea typeface="MS PGothic"/>
              </a:rPr>
              <a:t>                                                                       - Section 305 (h) of RA No. 7160 </a:t>
            </a:r>
            <a:endParaRPr lang="en-US" sz="100" dirty="0">
              <a:latin typeface="Franklin Gothic Medium Cond" panose="020B0606030402020204" pitchFamily="34" charset="0"/>
            </a:endParaRPr>
          </a:p>
          <a:p>
            <a:pPr algn="just"/>
            <a:r>
              <a:rPr lang="en-US" sz="2200" dirty="0">
                <a:latin typeface="Franklin Gothic Medium Cond" panose="020B0606030402020204" pitchFamily="34" charset="0"/>
                <a:ea typeface="MS PGothic"/>
              </a:rPr>
              <a:t>LGUs are enjoined to align their PPAs with the priorities of the National Government, specifically those embodied under the updated Philippine Development Plan for 2013-2028.</a:t>
            </a:r>
          </a:p>
          <a:p>
            <a:pPr algn="just"/>
            <a:endParaRPr lang="en-US" sz="100" dirty="0">
              <a:latin typeface="Franklin Gothic Medium Cond" panose="020B0606030402020204" pitchFamily="34" charset="0"/>
              <a:ea typeface="MS PGothic"/>
            </a:endParaRPr>
          </a:p>
          <a:p>
            <a:pPr algn="just"/>
            <a:r>
              <a:rPr lang="en-US" sz="2200" dirty="0">
                <a:latin typeface="Franklin Gothic Medium Cond" panose="020B0606030402020204" pitchFamily="34" charset="0"/>
                <a:ea typeface="MS PGothic"/>
              </a:rPr>
              <a:t> The PPAs of LGUs shall have a results-oriented focus on national development goals and shall be in line with AMBISYON NATIN 2040, the 2030 Agenda for Sustainable Development, and the President's 8-Point Socio-Economic Agenda.</a:t>
            </a:r>
          </a:p>
        </p:txBody>
      </p:sp>
      <p:sp>
        <p:nvSpPr>
          <p:cNvPr id="6" name="Oval 5">
            <a:extLst>
              <a:ext uri="{FF2B5EF4-FFF2-40B4-BE49-F238E27FC236}">
                <a16:creationId xmlns:a16="http://schemas.microsoft.com/office/drawing/2014/main" id="{D5CCA25A-DB9B-4F61-BB1D-7EE176576BC8}"/>
              </a:ext>
            </a:extLst>
          </p:cNvPr>
          <p:cNvSpPr/>
          <p:nvPr/>
        </p:nvSpPr>
        <p:spPr>
          <a:xfrm>
            <a:off x="165510" y="810894"/>
            <a:ext cx="646331" cy="646331"/>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2766DEE5-2165-4203-8995-1235251C4B9B}"/>
              </a:ext>
            </a:extLst>
          </p:cNvPr>
          <p:cNvSpPr txBox="1"/>
          <p:nvPr/>
        </p:nvSpPr>
        <p:spPr>
          <a:xfrm>
            <a:off x="955864" y="804774"/>
            <a:ext cx="2752536" cy="646331"/>
          </a:xfrm>
          <a:prstGeom prst="rect">
            <a:avLst/>
          </a:prstGeom>
          <a:noFill/>
        </p:spPr>
        <p:txBody>
          <a:bodyPr wrap="square" rtlCol="0">
            <a:spAutoFit/>
          </a:bodyPr>
          <a:lstStyle/>
          <a:p>
            <a:r>
              <a:rPr lang="en-PH" sz="3600" b="1" dirty="0">
                <a:latin typeface="Franklin Gothic Demi Cond" panose="020B0706030402020204" pitchFamily="34" charset="0"/>
              </a:rPr>
              <a:t>LEGAL BASIS</a:t>
            </a:r>
            <a:endParaRPr lang="en-US" sz="3600" b="1" dirty="0">
              <a:latin typeface="Franklin Gothic Demi Cond" panose="020B0706030402020204" pitchFamily="34" charset="0"/>
            </a:endParaRPr>
          </a:p>
        </p:txBody>
      </p:sp>
      <p:pic>
        <p:nvPicPr>
          <p:cNvPr id="9" name="Graphic 8" descr="Scales of justice">
            <a:extLst>
              <a:ext uri="{FF2B5EF4-FFF2-40B4-BE49-F238E27FC236}">
                <a16:creationId xmlns:a16="http://schemas.microsoft.com/office/drawing/2014/main" id="{D0C0AAB8-3443-45D3-9183-7C717F1EC9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533" y="911204"/>
            <a:ext cx="433473" cy="433473"/>
          </a:xfrm>
          <a:prstGeom prst="rect">
            <a:avLst/>
          </a:prstGeom>
        </p:spPr>
      </p:pic>
    </p:spTree>
    <p:extLst>
      <p:ext uri="{BB962C8B-B14F-4D97-AF65-F5344CB8AC3E}">
        <p14:creationId xmlns:p14="http://schemas.microsoft.com/office/powerpoint/2010/main" val="2236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hape 603"/>
          <p:cNvSpPr>
            <a:spLocks noChangeArrowheads="1"/>
          </p:cNvSpPr>
          <p:nvPr/>
        </p:nvSpPr>
        <p:spPr bwMode="auto">
          <a:xfrm>
            <a:off x="169334" y="1997839"/>
            <a:ext cx="40135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ts val="1000"/>
              </a:spcBef>
            </a:pPr>
            <a:r>
              <a:rPr lang="en-US" altLang="en-US" sz="4000" b="1" dirty="0">
                <a:latin typeface="Franklin Gothic Demi Cond" panose="020B0706030402020204" pitchFamily="34" charset="0"/>
                <a:cs typeface="Calibri" panose="020F0502020204030204" pitchFamily="34" charset="0"/>
              </a:rPr>
              <a:t>LINKING HARMONIZED PLANS AND POLICIES  TO THE BUDGET</a:t>
            </a:r>
          </a:p>
        </p:txBody>
      </p:sp>
      <p:grpSp>
        <p:nvGrpSpPr>
          <p:cNvPr id="73732" name="Group 606"/>
          <p:cNvGrpSpPr>
            <a:grpSpLocks/>
          </p:cNvGrpSpPr>
          <p:nvPr/>
        </p:nvGrpSpPr>
        <p:grpSpPr bwMode="auto">
          <a:xfrm>
            <a:off x="4526228" y="1089025"/>
            <a:ext cx="7126287" cy="4679950"/>
            <a:chOff x="0" y="0"/>
            <a:chExt cx="7048500" cy="4600575"/>
          </a:xfrm>
        </p:grpSpPr>
        <p:sp>
          <p:nvSpPr>
            <p:cNvPr id="604" name="Shape 604"/>
            <p:cNvSpPr/>
            <p:nvPr/>
          </p:nvSpPr>
          <p:spPr>
            <a:xfrm>
              <a:off x="0" y="0"/>
              <a:ext cx="7048500" cy="4600575"/>
            </a:xfrm>
            <a:prstGeom prst="rect">
              <a:avLst/>
            </a:prstGeom>
            <a:solidFill>
              <a:srgbClr val="EDEDED"/>
            </a:solidFill>
            <a:ln w="12700" cap="flat">
              <a:noFill/>
              <a:miter lim="400000"/>
            </a:ln>
            <a:effectLst/>
          </p:spPr>
          <p:txBody>
            <a:bodyPr lIns="34289" tIns="34289" rIns="34289" bIns="34289" anchor="ctr"/>
            <a:lstStyle/>
            <a:p>
              <a:pPr eaLnBrk="1" hangingPunct="1">
                <a:defRPr/>
              </a:pPr>
              <a:endParaRPr sz="1350"/>
            </a:p>
          </p:txBody>
        </p:sp>
        <p:pic>
          <p:nvPicPr>
            <p:cNvPr id="605" name="image26.png"/>
            <p:cNvPicPr>
              <a:picLocks noChangeAspect="1"/>
            </p:cNvPicPr>
            <p:nvPr/>
          </p:nvPicPr>
          <p:blipFill>
            <a:blip r:embed="rId3"/>
            <a:stretch>
              <a:fillRect/>
            </a:stretch>
          </p:blipFill>
          <p:spPr>
            <a:xfrm>
              <a:off x="0" y="0"/>
              <a:ext cx="7048500" cy="460057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0175" y="4875742"/>
            <a:ext cx="5826125" cy="746125"/>
          </a:xfrm>
          <a:prstGeom prst="rect">
            <a:avLst/>
          </a:prstGeom>
        </p:spPr>
        <p:txBody>
          <a:bodyPr lIns="68580" tIns="34290" rIns="68580" bIns="3429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endParaRPr lang="en-US" sz="1350" dirty="0"/>
          </a:p>
        </p:txBody>
      </p:sp>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7" name="Rectangle 6"/>
          <p:cNvSpPr/>
          <p:nvPr/>
        </p:nvSpPr>
        <p:spPr>
          <a:xfrm>
            <a:off x="844550" y="1723626"/>
            <a:ext cx="4251325" cy="941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30663"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PLAN</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(6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8" name="Rectangle 7"/>
          <p:cNvSpPr/>
          <p:nvPr/>
        </p:nvSpPr>
        <p:spPr>
          <a:xfrm>
            <a:off x="825500" y="4831951"/>
            <a:ext cx="4251325" cy="850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ANNUAL 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(1 YEAR)</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9" name="Rectangle 8"/>
          <p:cNvSpPr/>
          <p:nvPr/>
        </p:nvSpPr>
        <p:spPr>
          <a:xfrm>
            <a:off x="844550" y="3261915"/>
            <a:ext cx="4232275" cy="9413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a:t>
            </a: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(3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10" name="Down Arrow 9"/>
          <p:cNvSpPr/>
          <p:nvPr/>
        </p:nvSpPr>
        <p:spPr>
          <a:xfrm>
            <a:off x="2666469" y="270836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19" name="Down Arrow 9">
            <a:extLst>
              <a:ext uri="{FF2B5EF4-FFF2-40B4-BE49-F238E27FC236}">
                <a16:creationId xmlns:a16="http://schemas.microsoft.com/office/drawing/2014/main" id="{9B008B6C-E78D-44FA-9948-CD546A4AC238}"/>
              </a:ext>
            </a:extLst>
          </p:cNvPr>
          <p:cNvSpPr/>
          <p:nvPr/>
        </p:nvSpPr>
        <p:spPr>
          <a:xfrm>
            <a:off x="2666469" y="426654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21" name="Subtitle 2">
            <a:extLst>
              <a:ext uri="{FF2B5EF4-FFF2-40B4-BE49-F238E27FC236}">
                <a16:creationId xmlns:a16="http://schemas.microsoft.com/office/drawing/2014/main" id="{129CAB9D-9FA3-4712-97B5-43ECF24C2FF9}"/>
              </a:ext>
            </a:extLst>
          </p:cNvPr>
          <p:cNvSpPr txBox="1">
            <a:spLocks/>
          </p:cNvSpPr>
          <p:nvPr/>
        </p:nvSpPr>
        <p:spPr bwMode="auto">
          <a:xfrm>
            <a:off x="5635744" y="1658505"/>
            <a:ext cx="618372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PH" sz="2000" dirty="0">
                <a:latin typeface="Franklin Gothic Medium Cond" panose="020B0606030402020204" pitchFamily="34" charset="0"/>
              </a:rPr>
              <a:t>Article 410, IRR, R.A. No. 7160, mandates three (3) important points relative to the relationship between the barangay development plan and barangay budget, as follows:</a:t>
            </a:r>
            <a:endParaRPr lang="en-US" sz="2000" dirty="0">
              <a:latin typeface="Franklin Gothic Medium Cond" panose="020B0606030402020204" pitchFamily="34" charset="0"/>
            </a:endParaRP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sp>
        <p:nvSpPr>
          <p:cNvPr id="24" name="TextBox 8">
            <a:extLst>
              <a:ext uri="{FF2B5EF4-FFF2-40B4-BE49-F238E27FC236}">
                <a16:creationId xmlns:a16="http://schemas.microsoft.com/office/drawing/2014/main" id="{5DD9775E-1FE0-4C90-990F-22C9B0F28C0C}"/>
              </a:ext>
            </a:extLst>
          </p:cNvPr>
          <p:cNvSpPr txBox="1">
            <a:spLocks noChangeArrowheads="1"/>
          </p:cNvSpPr>
          <p:nvPr/>
        </p:nvSpPr>
        <p:spPr bwMode="auto">
          <a:xfrm>
            <a:off x="6032500" y="2859841"/>
            <a:ext cx="5571066"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i="1" dirty="0">
                <a:solidFill>
                  <a:srgbClr val="FF0000"/>
                </a:solidFill>
                <a:latin typeface="Franklin Gothic Medium Cond" panose="020B0606030402020204" pitchFamily="34" charset="0"/>
              </a:rPr>
              <a:t>barangay development plan </a:t>
            </a:r>
            <a:r>
              <a:rPr lang="en-PH" altLang="en-US" sz="1900" dirty="0">
                <a:latin typeface="Franklin Gothic Medium Cond" panose="020B0606030402020204" pitchFamily="34" charset="0"/>
              </a:rPr>
              <a:t>and </a:t>
            </a:r>
            <a:r>
              <a:rPr lang="en-PH" altLang="en-US" sz="1900" i="1" dirty="0">
                <a:solidFill>
                  <a:srgbClr val="FF0000"/>
                </a:solidFill>
                <a:latin typeface="Franklin Gothic Medium Cond" panose="020B0606030402020204" pitchFamily="34" charset="0"/>
              </a:rPr>
              <a:t>Annual Investment Program (AIP) </a:t>
            </a:r>
            <a:r>
              <a:rPr lang="en-PH" altLang="en-US" sz="1900" dirty="0">
                <a:latin typeface="Franklin Gothic Medium Cond" panose="020B0606030402020204" pitchFamily="34" charset="0"/>
              </a:rPr>
              <a:t>shall be </a:t>
            </a:r>
            <a:r>
              <a:rPr lang="en-PH" altLang="en-US" sz="1900" u="sng" dirty="0">
                <a:latin typeface="Franklin Gothic Medium Cond" panose="020B0606030402020204" pitchFamily="34" charset="0"/>
              </a:rPr>
              <a:t>prepared and approved during the fiscal year before the calendar for budget preparation</a:t>
            </a:r>
            <a:r>
              <a:rPr lang="en-PH" altLang="en-US" sz="1900" dirty="0">
                <a:latin typeface="Franklin Gothic Medium Cond" panose="020B0606030402020204" pitchFamily="34" charset="0"/>
              </a:rPr>
              <a:t>; </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AIP</a:t>
            </a:r>
            <a:r>
              <a:rPr lang="en-PH" altLang="en-US" sz="1900" dirty="0">
                <a:latin typeface="Franklin Gothic Medium Cond" panose="020B0606030402020204" pitchFamily="34" charset="0"/>
              </a:rPr>
              <a:t> shall </a:t>
            </a:r>
            <a:r>
              <a:rPr lang="en-PH" altLang="en-US" sz="1900" u="sng" dirty="0">
                <a:latin typeface="Franklin Gothic Medium Cond" panose="020B0606030402020204" pitchFamily="34" charset="0"/>
              </a:rPr>
              <a:t>specify projects for inclusion in the barangay budget as well as in the budget of NGAs and GOCCs</a:t>
            </a:r>
            <a:r>
              <a:rPr lang="en-PH" altLang="en-US" sz="1900" dirty="0">
                <a:latin typeface="Franklin Gothic Medium Cond" panose="020B0606030402020204" pitchFamily="34" charset="0"/>
              </a:rPr>
              <a:t>; and</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plan</a:t>
            </a:r>
            <a:r>
              <a:rPr lang="en-PH" altLang="en-US" sz="1900" dirty="0">
                <a:latin typeface="Franklin Gothic Medium Cond" panose="020B0606030402020204" pitchFamily="34" charset="0"/>
              </a:rPr>
              <a:t> shall be used </a:t>
            </a:r>
            <a:r>
              <a:rPr lang="en-PH" altLang="en-US" sz="1900" u="sng" dirty="0">
                <a:latin typeface="Franklin Gothic Medium Cond" panose="020B0606030402020204" pitchFamily="34" charset="0"/>
              </a:rPr>
              <a:t>to ensure that the projects proposed for local funding are included in the barangay budget</a:t>
            </a:r>
            <a:r>
              <a:rPr lang="en-PH" altLang="en-US" sz="1900" dirty="0">
                <a:latin typeface="Franklin Gothic Medium Cond" panose="020B0606030402020204" pitchFamily="34" charset="0"/>
              </a:rPr>
              <a:t>.</a:t>
            </a:r>
            <a:endParaRPr lang="en-US" altLang="en-US" sz="1900" dirty="0">
              <a:latin typeface="Franklin Gothic Medium Cond" panose="020B0606030402020204" pitchFamily="34" charset="0"/>
            </a:endParaRPr>
          </a:p>
        </p:txBody>
      </p:sp>
    </p:spTree>
    <p:extLst>
      <p:ext uri="{BB962C8B-B14F-4D97-AF65-F5344CB8AC3E}">
        <p14:creationId xmlns:p14="http://schemas.microsoft.com/office/powerpoint/2010/main" val="39772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pic>
        <p:nvPicPr>
          <p:cNvPr id="20" name="Picture 10">
            <a:extLst>
              <a:ext uri="{FF2B5EF4-FFF2-40B4-BE49-F238E27FC236}">
                <a16:creationId xmlns:a16="http://schemas.microsoft.com/office/drawing/2014/main" id="{EF55E037-5505-434C-87BE-EB776D18F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197" y="1798490"/>
            <a:ext cx="5338233" cy="35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a:extLst>
              <a:ext uri="{FF2B5EF4-FFF2-40B4-BE49-F238E27FC236}">
                <a16:creationId xmlns:a16="http://schemas.microsoft.com/office/drawing/2014/main" id="{159BAD4D-02F2-41E0-B6F4-A6498000EF70}"/>
              </a:ext>
            </a:extLst>
          </p:cNvPr>
          <p:cNvSpPr txBox="1">
            <a:spLocks/>
          </p:cNvSpPr>
          <p:nvPr/>
        </p:nvSpPr>
        <p:spPr bwMode="auto">
          <a:xfrm>
            <a:off x="4542372" y="1667395"/>
            <a:ext cx="6864131" cy="292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altLang="en-US" sz="2400" dirty="0">
                <a:latin typeface="Franklin Gothic Medium Cond" panose="020B0606030402020204" pitchFamily="34" charset="0"/>
              </a:rPr>
              <a:t>The Barangay Development Council (BDC) shall prepare the </a:t>
            </a:r>
            <a:r>
              <a:rPr lang="en-PH" altLang="en-US" sz="2400" b="1" dirty="0">
                <a:latin typeface="Franklin Gothic Medium Cond" panose="020B0606030402020204" pitchFamily="34" charset="0"/>
              </a:rPr>
              <a:t>barangay development plan</a:t>
            </a:r>
            <a:r>
              <a:rPr lang="en-PH" altLang="en-US" sz="2400" dirty="0">
                <a:latin typeface="Franklin Gothic Medium Cond" panose="020B0606030402020204" pitchFamily="34" charset="0"/>
              </a:rPr>
              <a:t> and shall assist the sanggunian in setting the direction of economic and social development, and coordinating development efforts within its territorial jurisdiction.</a:t>
            </a:r>
            <a:endParaRPr lang="en-US" altLang="en-US" sz="2400" dirty="0">
              <a:latin typeface="Franklin Gothic Medium Cond" panose="020B0606030402020204" pitchFamily="34" charset="0"/>
            </a:endParaRPr>
          </a:p>
        </p:txBody>
      </p:sp>
      <p:sp>
        <p:nvSpPr>
          <p:cNvPr id="25" name="TextBox 24">
            <a:extLst>
              <a:ext uri="{FF2B5EF4-FFF2-40B4-BE49-F238E27FC236}">
                <a16:creationId xmlns:a16="http://schemas.microsoft.com/office/drawing/2014/main" id="{1B96DAC9-1731-4907-962A-FBBEB6E75C19}"/>
              </a:ext>
            </a:extLst>
          </p:cNvPr>
          <p:cNvSpPr txBox="1">
            <a:spLocks noChangeArrowheads="1"/>
          </p:cNvSpPr>
          <p:nvPr/>
        </p:nvSpPr>
        <p:spPr bwMode="auto">
          <a:xfrm>
            <a:off x="4542372" y="3503316"/>
            <a:ext cx="3181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latin typeface="Franklin Gothic Demi Cond" panose="020B0706030402020204" pitchFamily="34" charset="0"/>
              </a:rPr>
              <a:t>Composition:</a:t>
            </a:r>
          </a:p>
        </p:txBody>
      </p:sp>
      <p:sp>
        <p:nvSpPr>
          <p:cNvPr id="26" name="TextBox 8">
            <a:extLst>
              <a:ext uri="{FF2B5EF4-FFF2-40B4-BE49-F238E27FC236}">
                <a16:creationId xmlns:a16="http://schemas.microsoft.com/office/drawing/2014/main" id="{5F06FA30-2960-4564-AFF0-65DF25FA237F}"/>
              </a:ext>
            </a:extLst>
          </p:cNvPr>
          <p:cNvSpPr txBox="1">
            <a:spLocks noChangeArrowheads="1"/>
          </p:cNvSpPr>
          <p:nvPr/>
        </p:nvSpPr>
        <p:spPr bwMode="auto">
          <a:xfrm>
            <a:off x="4919978" y="4009995"/>
            <a:ext cx="6486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Calibri Light" panose="020F0302020204030204" pitchFamily="34" charset="0"/>
              <a:buAutoNum type="arabicPeriod"/>
            </a:pPr>
            <a:r>
              <a:rPr lang="en-US" altLang="en-US" sz="2000" dirty="0">
                <a:latin typeface="Franklin Gothic Medium Cond" panose="020B0606030402020204" pitchFamily="34" charset="0"/>
              </a:rPr>
              <a:t>Punong Barangay – Head</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Members of the sangguniang barangay</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Representatives of non-governmental organizations operating in the barangay, who shall constitute not less than one fourth (1/4) of the members of the fully organized council</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A representative of the congressman</a:t>
            </a:r>
            <a:endParaRPr lang="en-US" altLang="en-US" sz="2000" dirty="0">
              <a:latin typeface="Franklin Gothic Medium Cond" panose="020B0606030402020204" pitchFamily="34" charset="0"/>
            </a:endParaRPr>
          </a:p>
        </p:txBody>
      </p:sp>
    </p:spTree>
    <p:extLst>
      <p:ext uri="{BB962C8B-B14F-4D97-AF65-F5344CB8AC3E}">
        <p14:creationId xmlns:p14="http://schemas.microsoft.com/office/powerpoint/2010/main" val="15341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E38CFF7-84BE-49CF-9C3A-5A3707688C3F}"/>
              </a:ext>
            </a:extLst>
          </p:cNvPr>
          <p:cNvSpPr txBox="1">
            <a:spLocks/>
          </p:cNvSpPr>
          <p:nvPr/>
        </p:nvSpPr>
        <p:spPr>
          <a:xfrm>
            <a:off x="895182" y="1314446"/>
            <a:ext cx="11045723" cy="1133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spc="300" dirty="0">
                <a:latin typeface="Franklin Gothic Demi Cond" panose="020B0706030402020204" pitchFamily="34" charset="0"/>
                <a:cs typeface="Times New Roman" panose="02020603050405020304" pitchFamily="18" charset="0"/>
              </a:rPr>
              <a:t>MANDATE</a:t>
            </a:r>
          </a:p>
        </p:txBody>
      </p:sp>
      <p:sp>
        <p:nvSpPr>
          <p:cNvPr id="5" name="Rectangle 4">
            <a:extLst>
              <a:ext uri="{FF2B5EF4-FFF2-40B4-BE49-F238E27FC236}">
                <a16:creationId xmlns:a16="http://schemas.microsoft.com/office/drawing/2014/main" id="{D215BA86-7707-46F9-8C57-1C3930A7C938}"/>
              </a:ext>
            </a:extLst>
          </p:cNvPr>
          <p:cNvSpPr/>
          <p:nvPr/>
        </p:nvSpPr>
        <p:spPr>
          <a:xfrm>
            <a:off x="4950094" y="2539184"/>
            <a:ext cx="6635834" cy="2554545"/>
          </a:xfrm>
          <a:prstGeom prst="rect">
            <a:avLst/>
          </a:prstGeom>
        </p:spPr>
        <p:txBody>
          <a:bodyPr wrap="square">
            <a:spAutoFit/>
          </a:bodyPr>
          <a:lstStyle/>
          <a:p>
            <a:pPr algn="just">
              <a:spcBef>
                <a:spcPct val="0"/>
              </a:spcBef>
            </a:pPr>
            <a:r>
              <a:rPr lang="en-PH" altLang="en-US" sz="3200" dirty="0">
                <a:latin typeface="Franklin Gothic Medium Cond" panose="020B0606030402020204" pitchFamily="34" charset="0"/>
              </a:rPr>
              <a:t>The Department of Budget and Management is responsible for the efficient and sound utilization of government funds and revenues to effectively achieve our country’s development objectives.</a:t>
            </a:r>
          </a:p>
        </p:txBody>
      </p:sp>
      <p:pic>
        <p:nvPicPr>
          <p:cNvPr id="7" name="Picture 6">
            <a:extLst>
              <a:ext uri="{FF2B5EF4-FFF2-40B4-BE49-F238E27FC236}">
                <a16:creationId xmlns:a16="http://schemas.microsoft.com/office/drawing/2014/main" id="{167B6AA9-F1D4-4750-B60B-4B6C8D215653}"/>
              </a:ext>
            </a:extLst>
          </p:cNvPr>
          <p:cNvPicPr>
            <a:picLocks noChangeAspect="1"/>
          </p:cNvPicPr>
          <p:nvPr/>
        </p:nvPicPr>
        <p:blipFill>
          <a:blip r:embed="rId3"/>
          <a:stretch>
            <a:fillRect/>
          </a:stretch>
        </p:blipFill>
        <p:spPr>
          <a:xfrm>
            <a:off x="442451" y="1314446"/>
            <a:ext cx="3937819" cy="3937819"/>
          </a:xfrm>
          <a:prstGeom prst="rect">
            <a:avLst/>
          </a:prstGeom>
        </p:spPr>
      </p:pic>
    </p:spTree>
    <p:extLst>
      <p:ext uri="{BB962C8B-B14F-4D97-AF65-F5344CB8AC3E}">
        <p14:creationId xmlns:p14="http://schemas.microsoft.com/office/powerpoint/2010/main" val="163913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B729586-1990-4CC8-B2AC-6E6C73D7EA70}"/>
              </a:ext>
            </a:extLst>
          </p:cNvPr>
          <p:cNvPicPr>
            <a:picLocks noChangeAspect="1"/>
          </p:cNvPicPr>
          <p:nvPr/>
        </p:nvPicPr>
        <p:blipFill>
          <a:blip r:embed="rId3"/>
          <a:stretch>
            <a:fillRect/>
          </a:stretch>
        </p:blipFill>
        <p:spPr>
          <a:xfrm>
            <a:off x="1901560" y="719548"/>
            <a:ext cx="8388879" cy="5418903"/>
          </a:xfrm>
          <a:prstGeom prst="rect">
            <a:avLst/>
          </a:prstGeom>
        </p:spPr>
      </p:pic>
    </p:spTree>
    <p:extLst>
      <p:ext uri="{BB962C8B-B14F-4D97-AF65-F5344CB8AC3E}">
        <p14:creationId xmlns:p14="http://schemas.microsoft.com/office/powerpoint/2010/main" val="16528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3600" y="1837229"/>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BUDGETING PROCESS</a:t>
            </a:r>
          </a:p>
        </p:txBody>
      </p:sp>
    </p:spTree>
    <p:extLst>
      <p:ext uri="{BB962C8B-B14F-4D97-AF65-F5344CB8AC3E}">
        <p14:creationId xmlns:p14="http://schemas.microsoft.com/office/powerpoint/2010/main" val="2965852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96825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105162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BUDGET?</a:t>
            </a:r>
          </a:p>
        </p:txBody>
      </p:sp>
      <p:sp>
        <p:nvSpPr>
          <p:cNvPr id="26" name="TextBox 25">
            <a:extLst>
              <a:ext uri="{FF2B5EF4-FFF2-40B4-BE49-F238E27FC236}">
                <a16:creationId xmlns:a16="http://schemas.microsoft.com/office/drawing/2014/main" id="{729F1CEE-E9B4-4FA7-B18F-1BE78565A19A}"/>
              </a:ext>
            </a:extLst>
          </p:cNvPr>
          <p:cNvSpPr txBox="1"/>
          <p:nvPr/>
        </p:nvSpPr>
        <p:spPr>
          <a:xfrm>
            <a:off x="2114154" y="2168244"/>
            <a:ext cx="7847993"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a:t>
            </a:r>
            <a:r>
              <a:rPr lang="en-US" sz="3600" b="1" i="1" noProof="1">
                <a:latin typeface="Segoe UI Light" panose="020B0502040204020203" pitchFamily="34" charset="0"/>
                <a:cs typeface="Segoe UI Light" panose="020B0502040204020203" pitchFamily="34" charset="0"/>
              </a:rPr>
              <a:t>financial plan </a:t>
            </a:r>
            <a:r>
              <a:rPr lang="en-US" sz="3600" i="1" noProof="1">
                <a:latin typeface="Segoe UI Light" panose="020B0502040204020203" pitchFamily="34" charset="0"/>
                <a:cs typeface="Segoe UI Light" panose="020B0502040204020203" pitchFamily="34" charset="0"/>
              </a:rPr>
              <a:t>embodying the </a:t>
            </a:r>
            <a:r>
              <a:rPr lang="en-US" sz="3600" b="1" i="1" noProof="1">
                <a:latin typeface="Segoe UI Light" panose="020B0502040204020203" pitchFamily="34" charset="0"/>
                <a:cs typeface="Segoe UI Light" panose="020B0502040204020203" pitchFamily="34" charset="0"/>
              </a:rPr>
              <a:t>estimates of income and expenditures </a:t>
            </a:r>
            <a:r>
              <a:rPr lang="en-US" sz="3600" i="1" noProof="1">
                <a:latin typeface="Segoe UI Light" panose="020B0502040204020203" pitchFamily="34" charset="0"/>
                <a:cs typeface="Segoe UI Light" panose="020B0502040204020203" pitchFamily="34" charset="0"/>
              </a:rPr>
              <a:t>for a given period of time</a:t>
            </a:r>
          </a:p>
          <a:p>
            <a:pPr lvl="0" algn="ctr"/>
            <a:r>
              <a:rPr lang="en-US" sz="3600" b="1" i="1" noProof="1">
                <a:latin typeface="Segoe UI Light" panose="020B0502040204020203" pitchFamily="34" charset="0"/>
                <a:cs typeface="Segoe UI Light" panose="020B0502040204020203" pitchFamily="34" charset="0"/>
              </a:rPr>
              <a:t>(usually for one fiscal year)</a:t>
            </a:r>
            <a:r>
              <a:rPr lang="en-US" sz="3600" i="1" noProof="1">
                <a:latin typeface="Segoe UI Light" panose="020B0502040204020203" pitchFamily="34" charset="0"/>
                <a:cs typeface="Segoe UI Light" panose="020B0502040204020203" pitchFamily="34" charset="0"/>
              </a:rPr>
              <a: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105162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(a), R.A. No. 7160</a:t>
            </a:r>
            <a:endParaRPr lang="en-PH" sz="2000" i="1" dirty="0">
              <a:latin typeface="Avenir Next LT Pro" panose="020B0504020202020204" pitchFamily="34" charset="0"/>
            </a:endParaRPr>
          </a:p>
        </p:txBody>
      </p:sp>
    </p:spTree>
    <p:extLst>
      <p:ext uri="{BB962C8B-B14F-4D97-AF65-F5344CB8AC3E}">
        <p14:creationId xmlns:p14="http://schemas.microsoft.com/office/powerpoint/2010/main" val="4191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AN APPROPRIATION ORDINANCE?</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457128" y="2206344"/>
            <a:ext cx="9277744"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legislative action </a:t>
            </a:r>
            <a:r>
              <a:rPr lang="en-US" sz="3600" b="1" i="1" noProof="1">
                <a:latin typeface="Segoe UI Light" panose="020B0502040204020203" pitchFamily="34" charset="0"/>
                <a:cs typeface="Segoe UI Light" panose="020B0502040204020203" pitchFamily="34" charset="0"/>
              </a:rPr>
              <a:t>authorizing</a:t>
            </a:r>
            <a:r>
              <a:rPr lang="en-US" sz="3600" i="1" noProof="1">
                <a:latin typeface="Segoe UI Light" panose="020B0502040204020203" pitchFamily="34" charset="0"/>
                <a:cs typeface="Segoe UI Light" panose="020B0502040204020203" pitchFamily="34" charset="0"/>
              </a:rPr>
              <a:t> the payment of goods and services from local government funds under specified conditions or </a:t>
            </a:r>
          </a:p>
          <a:p>
            <a:pPr lvl="0" algn="ctr"/>
            <a:r>
              <a:rPr lang="en-US" sz="3600" i="1" noProof="1">
                <a:latin typeface="Segoe UI Light" panose="020B0502040204020203" pitchFamily="34" charset="0"/>
                <a:cs typeface="Segoe UI Light" panose="020B0502040204020203" pitchFamily="34" charset="0"/>
              </a:rPr>
              <a:t>for specific purposes.”</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89120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(b), R.A. No. 7160</a:t>
            </a:r>
          </a:p>
        </p:txBody>
      </p:sp>
    </p:spTree>
    <p:extLst>
      <p:ext uri="{BB962C8B-B14F-4D97-AF65-F5344CB8AC3E}">
        <p14:creationId xmlns:p14="http://schemas.microsoft.com/office/powerpoint/2010/main" val="1349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ox_orange"/>
          <p:cNvSpPr/>
          <p:nvPr/>
        </p:nvSpPr>
        <p:spPr>
          <a:xfrm>
            <a:off x="4438970" y="3227362"/>
            <a:ext cx="806599" cy="62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7" name="box_peach"/>
          <p:cNvSpPr/>
          <p:nvPr/>
        </p:nvSpPr>
        <p:spPr>
          <a:xfrm>
            <a:off x="4438970" y="3850846"/>
            <a:ext cx="811092" cy="65044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8" name="box_peach"/>
          <p:cNvSpPr/>
          <p:nvPr/>
        </p:nvSpPr>
        <p:spPr>
          <a:xfrm>
            <a:off x="5319713" y="4531625"/>
            <a:ext cx="795364" cy="6234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9" name="box_peach"/>
          <p:cNvSpPr/>
          <p:nvPr/>
        </p:nvSpPr>
        <p:spPr>
          <a:xfrm>
            <a:off x="5310725" y="5175330"/>
            <a:ext cx="811092" cy="6403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70" name="box_peach"/>
          <p:cNvSpPr/>
          <p:nvPr/>
        </p:nvSpPr>
        <p:spPr>
          <a:xfrm>
            <a:off x="1637222" y="4534995"/>
            <a:ext cx="3603853" cy="9807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2" name="box_brown"/>
          <p:cNvSpPr/>
          <p:nvPr/>
        </p:nvSpPr>
        <p:spPr>
          <a:xfrm>
            <a:off x="5319713" y="2592083"/>
            <a:ext cx="797611"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3" name="box_brown"/>
          <p:cNvSpPr/>
          <p:nvPr/>
        </p:nvSpPr>
        <p:spPr>
          <a:xfrm>
            <a:off x="5326453" y="1933210"/>
            <a:ext cx="795364" cy="613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4" name="box_brown"/>
          <p:cNvSpPr/>
          <p:nvPr/>
        </p:nvSpPr>
        <p:spPr>
          <a:xfrm>
            <a:off x="1650702" y="2595453"/>
            <a:ext cx="3621828"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58" name="box_white"/>
          <p:cNvSpPr/>
          <p:nvPr/>
        </p:nvSpPr>
        <p:spPr>
          <a:xfrm>
            <a:off x="6184728" y="4528254"/>
            <a:ext cx="811091" cy="6268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63" name="box_white"/>
          <p:cNvSpPr/>
          <p:nvPr/>
        </p:nvSpPr>
        <p:spPr>
          <a:xfrm>
            <a:off x="7081502" y="3866011"/>
            <a:ext cx="811091" cy="6201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9" name="box_white"/>
          <p:cNvSpPr/>
          <p:nvPr/>
        </p:nvSpPr>
        <p:spPr>
          <a:xfrm>
            <a:off x="7098579" y="4496143"/>
            <a:ext cx="3610593" cy="6217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0" name="box_white"/>
          <p:cNvSpPr/>
          <p:nvPr/>
        </p:nvSpPr>
        <p:spPr>
          <a:xfrm>
            <a:off x="6189221" y="5175330"/>
            <a:ext cx="811091" cy="6403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33" name="box_orange"/>
          <p:cNvSpPr/>
          <p:nvPr/>
        </p:nvSpPr>
        <p:spPr>
          <a:xfrm>
            <a:off x="6191468" y="2581972"/>
            <a:ext cx="797611" cy="6083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5" name="box_orange"/>
          <p:cNvSpPr/>
          <p:nvPr/>
        </p:nvSpPr>
        <p:spPr>
          <a:xfrm>
            <a:off x="6198207" y="1924786"/>
            <a:ext cx="797610" cy="6167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7" name="box_orange"/>
          <p:cNvSpPr/>
          <p:nvPr/>
        </p:nvSpPr>
        <p:spPr>
          <a:xfrm>
            <a:off x="7060976" y="2467475"/>
            <a:ext cx="3592618" cy="7228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6" name="box_orange"/>
          <p:cNvSpPr/>
          <p:nvPr/>
        </p:nvSpPr>
        <p:spPr>
          <a:xfrm>
            <a:off x="7074457" y="3237472"/>
            <a:ext cx="795364" cy="5998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schemeClr val="accent2">
                  <a:lumMod val="40000"/>
                  <a:lumOff val="60000"/>
                </a:schemeClr>
              </a:solidFill>
              <a:latin typeface="Helvetica" pitchFamily="2" charset="0"/>
            </a:endParaRPr>
          </a:p>
        </p:txBody>
      </p:sp>
      <p:sp>
        <p:nvSpPr>
          <p:cNvPr id="167" name="TextBox 166"/>
          <p:cNvSpPr txBox="1">
            <a:spLocks noChangeArrowheads="1"/>
          </p:cNvSpPr>
          <p:nvPr/>
        </p:nvSpPr>
        <p:spPr bwMode="auto">
          <a:xfrm>
            <a:off x="7132876" y="2518519"/>
            <a:ext cx="3556669" cy="6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solidFill>
                  <a:srgbClr val="000000"/>
                </a:solidFill>
                <a:latin typeface="Helvetica" pitchFamily="2" charset="0"/>
                <a:cs typeface="Arial" panose="020B0604020202020204" pitchFamily="34" charset="0"/>
              </a:rPr>
              <a:t>To ascertain that programs have attained their targets.</a:t>
            </a:r>
          </a:p>
        </p:txBody>
      </p:sp>
      <p:sp>
        <p:nvSpPr>
          <p:cNvPr id="40" name="TextBox 39"/>
          <p:cNvSpPr txBox="1">
            <a:spLocks noChangeArrowheads="1"/>
          </p:cNvSpPr>
          <p:nvPr/>
        </p:nvSpPr>
        <p:spPr bwMode="auto">
          <a:xfrm>
            <a:off x="1287858" y="215981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CONTROL</a:t>
            </a:r>
          </a:p>
        </p:txBody>
      </p:sp>
      <p:sp>
        <p:nvSpPr>
          <p:cNvPr id="41" name="TextBox 40"/>
          <p:cNvSpPr txBox="1">
            <a:spLocks noChangeArrowheads="1"/>
          </p:cNvSpPr>
          <p:nvPr/>
        </p:nvSpPr>
        <p:spPr bwMode="auto">
          <a:xfrm>
            <a:off x="7642894" y="202660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ACCOUNTABILITY</a:t>
            </a:r>
          </a:p>
        </p:txBody>
      </p:sp>
      <p:sp>
        <p:nvSpPr>
          <p:cNvPr id="48" name="TextBox 47"/>
          <p:cNvSpPr txBox="1">
            <a:spLocks noChangeArrowheads="1"/>
          </p:cNvSpPr>
          <p:nvPr/>
        </p:nvSpPr>
        <p:spPr bwMode="auto">
          <a:xfrm>
            <a:off x="1650703" y="4544750"/>
            <a:ext cx="3482526"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b="1" dirty="0">
                <a:solidFill>
                  <a:srgbClr val="000000"/>
                </a:solidFill>
                <a:latin typeface="Helvetica" pitchFamily="2" charset="0"/>
                <a:cs typeface="Arial" panose="020B0604020202020204" pitchFamily="34" charset="0"/>
              </a:rPr>
              <a:t>To ensure that what is implemented is part of the plan.</a:t>
            </a:r>
          </a:p>
        </p:txBody>
      </p:sp>
      <p:sp>
        <p:nvSpPr>
          <p:cNvPr id="49" name="TextBox 48"/>
          <p:cNvSpPr txBox="1">
            <a:spLocks noChangeArrowheads="1"/>
          </p:cNvSpPr>
          <p:nvPr/>
        </p:nvSpPr>
        <p:spPr bwMode="auto">
          <a:xfrm>
            <a:off x="7314272" y="4582800"/>
            <a:ext cx="3347714" cy="424707"/>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00000"/>
                </a:solidFill>
                <a:latin typeface="Helvetica" pitchFamily="2" charset="0"/>
                <a:cs typeface="Arial" panose="020B0604020202020204" pitchFamily="34" charset="0"/>
              </a:rPr>
              <a:t>To drive development.</a:t>
            </a:r>
          </a:p>
        </p:txBody>
      </p:sp>
      <p:sp>
        <p:nvSpPr>
          <p:cNvPr id="51" name="TextBox 50"/>
          <p:cNvSpPr txBox="1">
            <a:spLocks noChangeArrowheads="1"/>
          </p:cNvSpPr>
          <p:nvPr/>
        </p:nvSpPr>
        <p:spPr bwMode="auto">
          <a:xfrm>
            <a:off x="1963007" y="2708353"/>
            <a:ext cx="3170223"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a:solidFill>
                  <a:srgbClr val="FFFFFF"/>
                </a:solidFill>
                <a:latin typeface="Helvetica" pitchFamily="2" charset="0"/>
                <a:cs typeface="Arial" panose="020B0604020202020204" pitchFamily="34" charset="0"/>
              </a:rPr>
              <a:t>To limit expenditures</a:t>
            </a:r>
          </a:p>
        </p:txBody>
      </p:sp>
      <p:sp>
        <p:nvSpPr>
          <p:cNvPr id="61" name="TextBox 60"/>
          <p:cNvSpPr txBox="1">
            <a:spLocks noChangeArrowheads="1"/>
          </p:cNvSpPr>
          <p:nvPr/>
        </p:nvSpPr>
        <p:spPr bwMode="auto">
          <a:xfrm>
            <a:off x="8000606" y="401572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DEVELOPMENT</a:t>
            </a:r>
          </a:p>
        </p:txBody>
      </p:sp>
      <p:sp>
        <p:nvSpPr>
          <p:cNvPr id="62" name="TextBox 61"/>
          <p:cNvSpPr txBox="1">
            <a:spLocks noChangeArrowheads="1"/>
          </p:cNvSpPr>
          <p:nvPr/>
        </p:nvSpPr>
        <p:spPr bwMode="auto">
          <a:xfrm>
            <a:off x="2034904" y="4102369"/>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PLANNING</a:t>
            </a:r>
          </a:p>
        </p:txBody>
      </p:sp>
      <p:pic>
        <p:nvPicPr>
          <p:cNvPr id="40990" name="pointer sm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389" y="2078840"/>
            <a:ext cx="285343" cy="28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ointer sml"/>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21245" y="2219081"/>
            <a:ext cx="272947" cy="272946"/>
          </a:xfrm>
          <a:prstGeom prst="rect">
            <a:avLst/>
          </a:prstGeom>
        </p:spPr>
      </p:pic>
      <p:pic>
        <p:nvPicPr>
          <p:cNvPr id="74" name="pointer sml"/>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091086" y="4100804"/>
            <a:ext cx="285010" cy="285010"/>
          </a:xfrm>
          <a:prstGeom prst="rect">
            <a:avLst/>
          </a:prstGeom>
        </p:spPr>
      </p:pic>
      <p:pic>
        <p:nvPicPr>
          <p:cNvPr id="75" name="pointer sml"/>
          <p:cNvPicPr>
            <a:picLocks noChangeAspect="1"/>
          </p:cNvPicPr>
          <p:nvPr/>
        </p:nvPicPr>
        <p:blipFill>
          <a:blip r:embed="rId6" cstate="print">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2453823" y="4178189"/>
            <a:ext cx="283216" cy="283216"/>
          </a:xfrm>
          <a:prstGeom prst="rect">
            <a:avLst/>
          </a:prstGeom>
        </p:spPr>
      </p:pic>
      <p:sp>
        <p:nvSpPr>
          <p:cNvPr id="46" name="Title 4"/>
          <p:cNvSpPr txBox="1">
            <a:spLocks/>
          </p:cNvSpPr>
          <p:nvPr/>
        </p:nvSpPr>
        <p:spPr>
          <a:xfrm>
            <a:off x="241604" y="859194"/>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FUNCTIONS OF BUDGETING</a:t>
            </a:r>
          </a:p>
        </p:txBody>
      </p:sp>
    </p:spTree>
    <p:extLst>
      <p:ext uri="{BB962C8B-B14F-4D97-AF65-F5344CB8AC3E}">
        <p14:creationId xmlns:p14="http://schemas.microsoft.com/office/powerpoint/2010/main" val="23278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fade">
                                      <p:cBhvr>
                                        <p:cTn id="56" dur="500"/>
                                        <p:tgtEl>
                                          <p:spTgt spid="1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7"/>
                                        </p:tgtEl>
                                        <p:attrNameLst>
                                          <p:attrName>style.visibility</p:attrName>
                                        </p:attrNameLst>
                                      </p:cBhvr>
                                      <p:to>
                                        <p:strVal val="visible"/>
                                      </p:to>
                                    </p:set>
                                    <p:animEffect transition="in" filter="fade">
                                      <p:cBhvr>
                                        <p:cTn id="85" dur="500"/>
                                        <p:tgtEl>
                                          <p:spTgt spid="1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0990"/>
                                        </p:tgtEl>
                                        <p:attrNameLst>
                                          <p:attrName>style.visibility</p:attrName>
                                        </p:attrNameLst>
                                      </p:cBhvr>
                                      <p:to>
                                        <p:strVal val="visible"/>
                                      </p:to>
                                    </p:set>
                                    <p:animEffect transition="in" filter="fade">
                                      <p:cBhvr>
                                        <p:cTn id="91" dur="500"/>
                                        <p:tgtEl>
                                          <p:spTgt spid="4099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2" grpId="0" animBg="1"/>
      <p:bldP spid="63" grpId="0" animBg="1"/>
      <p:bldP spid="64" grpId="0" animBg="1"/>
      <p:bldP spid="58" grpId="0" animBg="1"/>
      <p:bldP spid="163" grpId="0" animBg="1"/>
      <p:bldP spid="59" grpId="0" animBg="1"/>
      <p:bldP spid="60" grpId="0" animBg="1"/>
      <p:bldP spid="133" grpId="0" animBg="1"/>
      <p:bldP spid="55" grpId="0" animBg="1"/>
      <p:bldP spid="57" grpId="0" animBg="1"/>
      <p:bldP spid="56" grpId="0" animBg="1"/>
      <p:bldP spid="167" grpId="0"/>
      <p:bldP spid="40" grpId="0"/>
      <p:bldP spid="41" grpId="0"/>
      <p:bldP spid="48" grpId="0"/>
      <p:bldP spid="49" grpId="0" animBg="1"/>
      <p:bldP spid="51" grpId="0"/>
      <p:bldP spid="61" grpId="0"/>
      <p:bldP spid="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BUDGETING AS A FUNCTION…</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228501" y="2112360"/>
            <a:ext cx="7734998"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pushes, strengthens and bridges </a:t>
            </a:r>
          </a:p>
          <a:p>
            <a:pPr lvl="0" algn="ctr"/>
            <a:r>
              <a:rPr lang="en-US" sz="3600" i="1" noProof="1">
                <a:latin typeface="Segoe UI Light" panose="020B0502040204020203" pitchFamily="34" charset="0"/>
                <a:cs typeface="Segoe UI Light" panose="020B0502040204020203" pitchFamily="34" charset="0"/>
              </a:rPr>
              <a:t>the interconnection of the </a:t>
            </a:r>
          </a:p>
          <a:p>
            <a:pPr lvl="0" algn="ctr"/>
            <a:r>
              <a:rPr lang="en-US" sz="3600" i="1" noProof="1">
                <a:latin typeface="Segoe UI Light" panose="020B0502040204020203" pitchFamily="34" charset="0"/>
                <a:cs typeface="Segoe UI Light" panose="020B0502040204020203" pitchFamily="34" charset="0"/>
              </a:rPr>
              <a:t>different elements of </a:t>
            </a:r>
          </a:p>
          <a:p>
            <a:pPr lvl="0" algn="ctr"/>
            <a:r>
              <a:rPr lang="en-US" sz="3600" i="1" noProof="1">
                <a:latin typeface="Segoe UI Light" panose="020B0502040204020203" pitchFamily="34" charset="0"/>
                <a:cs typeface="Segoe UI Light" panose="020B0502040204020203" pitchFamily="34" charset="0"/>
              </a:rPr>
              <a:t>Public Financial Management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pic>
        <p:nvPicPr>
          <p:cNvPr id="9" name="Graphic 8" descr="Coins">
            <a:extLst>
              <a:ext uri="{FF2B5EF4-FFF2-40B4-BE49-F238E27FC236}">
                <a16:creationId xmlns:a16="http://schemas.microsoft.com/office/drawing/2014/main" id="{A72CD8BF-BC3F-407D-A411-B0802ED9A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4906" y="5081465"/>
            <a:ext cx="502187" cy="502187"/>
          </a:xfrm>
          <a:prstGeom prst="rect">
            <a:avLst/>
          </a:prstGeom>
        </p:spPr>
      </p:pic>
    </p:spTree>
    <p:extLst>
      <p:ext uri="{BB962C8B-B14F-4D97-AF65-F5344CB8AC3E}">
        <p14:creationId xmlns:p14="http://schemas.microsoft.com/office/powerpoint/2010/main" val="1845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een TextBox 25">
            <a:hlinkClick r:id="rId3" action="ppaction://hlinksldjump"/>
          </p:cNvPr>
          <p:cNvSpPr txBox="1">
            <a:spLocks noChangeArrowheads="1"/>
          </p:cNvSpPr>
          <p:nvPr/>
        </p:nvSpPr>
        <p:spPr bwMode="auto">
          <a:xfrm rot="2357498">
            <a:off x="3037088" y="398668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dirty="0">
                <a:solidFill>
                  <a:schemeClr val="bg1"/>
                </a:solidFill>
                <a:latin typeface="Franklin Gothic Medium Cond" panose="020B0606030402020204" pitchFamily="34" charset="0"/>
              </a:rPr>
              <a:t>EXECUTION</a:t>
            </a:r>
          </a:p>
        </p:txBody>
      </p:sp>
      <p:sp>
        <p:nvSpPr>
          <p:cNvPr id="14" name="gray TextBox 24">
            <a:hlinkClick r:id="rId4" action="ppaction://hlinksldjump"/>
          </p:cNvPr>
          <p:cNvSpPr txBox="1"/>
          <p:nvPr/>
        </p:nvSpPr>
        <p:spPr>
          <a:xfrm rot="3487443">
            <a:off x="6982903" y="2999328"/>
            <a:ext cx="2171700" cy="307777"/>
          </a:xfrm>
          <a:prstGeom prst="rect">
            <a:avLst/>
          </a:prstGeom>
          <a:noFill/>
        </p:spPr>
        <p:txBody>
          <a:bodyPr>
            <a:spAutoFit/>
          </a:bodyPr>
          <a:lstStyle/>
          <a:p>
            <a:pPr algn="ctr" defTabSz="342900" eaLnBrk="1" hangingPunct="1">
              <a:defRPr/>
            </a:pPr>
            <a:r>
              <a:rPr lang="en-US" b="1" dirty="0">
                <a:solidFill>
                  <a:prstClr val="white"/>
                </a:solidFill>
                <a:latin typeface="Franklin Gothic Medium Cond" panose="020B0606030402020204" pitchFamily="34" charset="0"/>
              </a:rPr>
              <a:t>AUTHORIZATION</a:t>
            </a:r>
          </a:p>
        </p:txBody>
      </p:sp>
      <p:sp>
        <p:nvSpPr>
          <p:cNvPr id="18" name="Title 4"/>
          <p:cNvSpPr txBox="1">
            <a:spLocks/>
          </p:cNvSpPr>
          <p:nvPr/>
        </p:nvSpPr>
        <p:spPr>
          <a:xfrm>
            <a:off x="216534" y="2039249"/>
            <a:ext cx="4636168" cy="2387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THE LOCAL </a:t>
            </a:r>
          </a:p>
          <a:p>
            <a:r>
              <a:rPr lang="en-PH" sz="4800" b="1" dirty="0">
                <a:latin typeface="Franklin Gothic Demi Cond" panose="020B0706030402020204" pitchFamily="34" charset="0"/>
                <a:cs typeface="Times New Roman" panose="02020603050405020304" pitchFamily="18" charset="0"/>
              </a:rPr>
              <a:t>BUDGET PROCESS</a:t>
            </a:r>
          </a:p>
        </p:txBody>
      </p:sp>
      <p:pic>
        <p:nvPicPr>
          <p:cNvPr id="20" name="Picture 19">
            <a:extLst>
              <a:ext uri="{FF2B5EF4-FFF2-40B4-BE49-F238E27FC236}">
                <a16:creationId xmlns:a16="http://schemas.microsoft.com/office/drawing/2014/main" id="{447E4784-0072-4353-9C12-FD3AD90B5BA7}"/>
              </a:ext>
            </a:extLst>
          </p:cNvPr>
          <p:cNvPicPr>
            <a:picLocks noChangeAspect="1"/>
          </p:cNvPicPr>
          <p:nvPr/>
        </p:nvPicPr>
        <p:blipFill>
          <a:blip r:embed="rId5"/>
          <a:stretch>
            <a:fillRect/>
          </a:stretch>
        </p:blipFill>
        <p:spPr>
          <a:xfrm>
            <a:off x="4852702" y="995362"/>
            <a:ext cx="7339298" cy="4867275"/>
          </a:xfrm>
          <a:prstGeom prst="rect">
            <a:avLst/>
          </a:prstGeom>
        </p:spPr>
      </p:pic>
    </p:spTree>
    <p:extLst>
      <p:ext uri="{BB962C8B-B14F-4D97-AF65-F5344CB8AC3E}">
        <p14:creationId xmlns:p14="http://schemas.microsoft.com/office/powerpoint/2010/main" val="7909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2221090"/>
            <a:ext cx="8919410"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“Upon receipt of the statement of income and expenditures from the barangay treasurer, the punong barangay shall prepare the barangay budget for the ensuing fiscal year in the manner and within the period prescribed in this Title and submit the annual budget to the sannguniang barangay for legislative enactment.”</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Tree>
    <p:extLst>
      <p:ext uri="{BB962C8B-B14F-4D97-AF65-F5344CB8AC3E}">
        <p14:creationId xmlns:p14="http://schemas.microsoft.com/office/powerpoint/2010/main" val="174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1899356"/>
            <a:ext cx="8919410" cy="1384995"/>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“In coordination with the barangay development council, the punong barangay shall prepare the annual executive and supplemental budgets of the barangay.”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3429011"/>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
        <p:nvSpPr>
          <p:cNvPr id="7" name="TextBox 6">
            <a:extLst>
              <a:ext uri="{FF2B5EF4-FFF2-40B4-BE49-F238E27FC236}">
                <a16:creationId xmlns:a16="http://schemas.microsoft.com/office/drawing/2014/main" id="{2EBE99F5-00E2-48F0-B46E-AC0F6523950D}"/>
              </a:ext>
            </a:extLst>
          </p:cNvPr>
          <p:cNvSpPr txBox="1"/>
          <p:nvPr/>
        </p:nvSpPr>
        <p:spPr>
          <a:xfrm>
            <a:off x="1617579" y="4270021"/>
            <a:ext cx="8919410" cy="954107"/>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“Changes in the annual budget may be done through supplemental budgets.”</a:t>
            </a:r>
          </a:p>
        </p:txBody>
      </p:sp>
      <p:sp>
        <p:nvSpPr>
          <p:cNvPr id="8" name="TextBox 7">
            <a:extLst>
              <a:ext uri="{FF2B5EF4-FFF2-40B4-BE49-F238E27FC236}">
                <a16:creationId xmlns:a16="http://schemas.microsoft.com/office/drawing/2014/main" id="{44AD2F3B-364E-4964-905A-281889E7B169}"/>
              </a:ext>
            </a:extLst>
          </p:cNvPr>
          <p:cNvSpPr txBox="1"/>
          <p:nvPr/>
        </p:nvSpPr>
        <p:spPr>
          <a:xfrm>
            <a:off x="7184190" y="5579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Article 417, IRR, R.A. No. 7160</a:t>
            </a:r>
          </a:p>
        </p:txBody>
      </p:sp>
    </p:spTree>
    <p:extLst>
      <p:ext uri="{BB962C8B-B14F-4D97-AF65-F5344CB8AC3E}">
        <p14:creationId xmlns:p14="http://schemas.microsoft.com/office/powerpoint/2010/main" val="15000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FE9074-8DCD-4035-AA33-7385B388B602}"/>
              </a:ext>
            </a:extLst>
          </p:cNvPr>
          <p:cNvSpPr txBox="1"/>
          <p:nvPr/>
        </p:nvSpPr>
        <p:spPr>
          <a:xfrm>
            <a:off x="1374913" y="823476"/>
            <a:ext cx="9442174" cy="830997"/>
          </a:xfrm>
          <a:prstGeom prst="rect">
            <a:avLst/>
          </a:prstGeom>
          <a:noFill/>
        </p:spPr>
        <p:txBody>
          <a:bodyPr wrap="square" rtlCol="0">
            <a:spAutoFit/>
          </a:bodyPr>
          <a:lstStyle/>
          <a:p>
            <a:pPr algn="ctr"/>
            <a:r>
              <a:rPr lang="en-PH" sz="4800" b="1" dirty="0">
                <a:latin typeface="Franklin Gothic Demi Cond" panose="020B0706030402020204" pitchFamily="34" charset="0"/>
              </a:rPr>
              <a:t>KEY PLAYERS</a:t>
            </a:r>
          </a:p>
        </p:txBody>
      </p:sp>
      <p:sp>
        <p:nvSpPr>
          <p:cNvPr id="17" name="Shape 586">
            <a:extLst>
              <a:ext uri="{FF2B5EF4-FFF2-40B4-BE49-F238E27FC236}">
                <a16:creationId xmlns:a16="http://schemas.microsoft.com/office/drawing/2014/main" id="{D8675864-89AC-48DC-8408-E6FC64DC74FD}"/>
              </a:ext>
            </a:extLst>
          </p:cNvPr>
          <p:cNvSpPr/>
          <p:nvPr/>
        </p:nvSpPr>
        <p:spPr>
          <a:xfrm>
            <a:off x="8155628" y="1895466"/>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2" name="Shape 586">
            <a:extLst>
              <a:ext uri="{FF2B5EF4-FFF2-40B4-BE49-F238E27FC236}">
                <a16:creationId xmlns:a16="http://schemas.microsoft.com/office/drawing/2014/main" id="{ECAC66A9-E57C-4E12-BF27-A44746EE31A7}"/>
              </a:ext>
            </a:extLst>
          </p:cNvPr>
          <p:cNvSpPr/>
          <p:nvPr/>
        </p:nvSpPr>
        <p:spPr>
          <a:xfrm>
            <a:off x="1149067" y="1871133"/>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3" name="Graphic 2" descr="Meeting">
            <a:extLst>
              <a:ext uri="{FF2B5EF4-FFF2-40B4-BE49-F238E27FC236}">
                <a16:creationId xmlns:a16="http://schemas.microsoft.com/office/drawing/2014/main" id="{F3B3FD61-DE37-423E-B88B-E3217094C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4777" y="1888067"/>
            <a:ext cx="3081866" cy="3081866"/>
          </a:xfrm>
          <a:prstGeom prst="rect">
            <a:avLst/>
          </a:prstGeom>
        </p:spPr>
      </p:pic>
      <p:pic>
        <p:nvPicPr>
          <p:cNvPr id="7" name="Graphic 6" descr="Lecturer">
            <a:extLst>
              <a:ext uri="{FF2B5EF4-FFF2-40B4-BE49-F238E27FC236}">
                <a16:creationId xmlns:a16="http://schemas.microsoft.com/office/drawing/2014/main" id="{C869089B-82BA-4DEB-B4DB-01198A4381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1164" y="2082991"/>
            <a:ext cx="2677866" cy="2677866"/>
          </a:xfrm>
          <a:prstGeom prst="rect">
            <a:avLst/>
          </a:prstGeom>
        </p:spPr>
      </p:pic>
      <p:sp>
        <p:nvSpPr>
          <p:cNvPr id="15" name="Shape 586">
            <a:extLst>
              <a:ext uri="{FF2B5EF4-FFF2-40B4-BE49-F238E27FC236}">
                <a16:creationId xmlns:a16="http://schemas.microsoft.com/office/drawing/2014/main" id="{1FC48041-BFC1-4188-B503-A6EB1B649A0B}"/>
              </a:ext>
            </a:extLst>
          </p:cNvPr>
          <p:cNvSpPr/>
          <p:nvPr/>
        </p:nvSpPr>
        <p:spPr>
          <a:xfrm>
            <a:off x="4638813" y="1871132"/>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9" name="Graphic 8" descr="Office worker">
            <a:extLst>
              <a:ext uri="{FF2B5EF4-FFF2-40B4-BE49-F238E27FC236}">
                <a16:creationId xmlns:a16="http://schemas.microsoft.com/office/drawing/2014/main" id="{98C03EF7-DFBD-44E0-8474-CF9D42349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4613" y="1960484"/>
            <a:ext cx="2389413" cy="2389413"/>
          </a:xfrm>
          <a:prstGeom prst="rect">
            <a:avLst/>
          </a:prstGeom>
        </p:spPr>
      </p:pic>
      <p:sp>
        <p:nvSpPr>
          <p:cNvPr id="13" name="Shape 589">
            <a:extLst>
              <a:ext uri="{FF2B5EF4-FFF2-40B4-BE49-F238E27FC236}">
                <a16:creationId xmlns:a16="http://schemas.microsoft.com/office/drawing/2014/main" id="{7884CE7B-4C6C-46BC-B05D-2EB92174374F}"/>
              </a:ext>
            </a:extLst>
          </p:cNvPr>
          <p:cNvSpPr/>
          <p:nvPr/>
        </p:nvSpPr>
        <p:spPr>
          <a:xfrm>
            <a:off x="1168014" y="5003316"/>
            <a:ext cx="3148702"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Punong Barangay</a:t>
            </a:r>
          </a:p>
        </p:txBody>
      </p:sp>
      <p:sp>
        <p:nvSpPr>
          <p:cNvPr id="16" name="Shape 589">
            <a:extLst>
              <a:ext uri="{FF2B5EF4-FFF2-40B4-BE49-F238E27FC236}">
                <a16:creationId xmlns:a16="http://schemas.microsoft.com/office/drawing/2014/main" id="{64D70A2A-021D-44BD-B138-6E7934044197}"/>
              </a:ext>
            </a:extLst>
          </p:cNvPr>
          <p:cNvSpPr/>
          <p:nvPr/>
        </p:nvSpPr>
        <p:spPr>
          <a:xfrm>
            <a:off x="4638813" y="5003316"/>
            <a:ext cx="3148702"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Treasurer</a:t>
            </a:r>
          </a:p>
        </p:txBody>
      </p:sp>
      <p:sp>
        <p:nvSpPr>
          <p:cNvPr id="18" name="Shape 589">
            <a:extLst>
              <a:ext uri="{FF2B5EF4-FFF2-40B4-BE49-F238E27FC236}">
                <a16:creationId xmlns:a16="http://schemas.microsoft.com/office/drawing/2014/main" id="{F57E74B5-41B2-47FB-9C98-4129B5F6480C}"/>
              </a:ext>
            </a:extLst>
          </p:cNvPr>
          <p:cNvSpPr/>
          <p:nvPr/>
        </p:nvSpPr>
        <p:spPr>
          <a:xfrm>
            <a:off x="8182262" y="4766251"/>
            <a:ext cx="3148702" cy="830995"/>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a:t>
            </a:r>
          </a:p>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Development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5" grpId="0" animBg="1"/>
      <p:bldP spid="13"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51A499C-A36C-458B-91AF-28DFBA637E0D}"/>
              </a:ext>
            </a:extLst>
          </p:cNvPr>
          <p:cNvSpPr txBox="1">
            <a:spLocks/>
          </p:cNvSpPr>
          <p:nvPr/>
        </p:nvSpPr>
        <p:spPr>
          <a:xfrm>
            <a:off x="752627" y="640926"/>
            <a:ext cx="10686747"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dirty="0">
                <a:latin typeface="Franklin Gothic Demi Cond" panose="020B0706030402020204" pitchFamily="34" charset="0"/>
                <a:cs typeface="Times New Roman" panose="02020603050405020304" pitchFamily="18" charset="0"/>
              </a:rPr>
              <a:t>FUNCTIONS RELATED TO LGUs</a:t>
            </a:r>
          </a:p>
        </p:txBody>
      </p:sp>
      <p:sp>
        <p:nvSpPr>
          <p:cNvPr id="5" name="Text Placeholder 30">
            <a:extLst>
              <a:ext uri="{FF2B5EF4-FFF2-40B4-BE49-F238E27FC236}">
                <a16:creationId xmlns:a16="http://schemas.microsoft.com/office/drawing/2014/main" id="{1D1C9F19-947F-41F1-BA79-C5459CCC68A5}"/>
              </a:ext>
            </a:extLst>
          </p:cNvPr>
          <p:cNvSpPr txBox="1">
            <a:spLocks/>
          </p:cNvSpPr>
          <p:nvPr/>
        </p:nvSpPr>
        <p:spPr>
          <a:xfrm>
            <a:off x="779328" y="2977143"/>
            <a:ext cx="10546976" cy="344978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PH" sz="2000" dirty="0">
              <a:latin typeface="Franklin Gothic Medium Cond" panose="020B0606030402020204" pitchFamily="34" charset="0"/>
            </a:endParaRPr>
          </a:p>
        </p:txBody>
      </p:sp>
      <p:sp>
        <p:nvSpPr>
          <p:cNvPr id="6" name="Rectangle 11">
            <a:extLst>
              <a:ext uri="{FF2B5EF4-FFF2-40B4-BE49-F238E27FC236}">
                <a16:creationId xmlns:a16="http://schemas.microsoft.com/office/drawing/2014/main" id="{B72737A6-FB16-42B7-9075-4176C1EBAEC1}"/>
              </a:ext>
            </a:extLst>
          </p:cNvPr>
          <p:cNvSpPr/>
          <p:nvPr/>
        </p:nvSpPr>
        <p:spPr>
          <a:xfrm rot="16200000">
            <a:off x="2273674" y="5914144"/>
            <a:ext cx="385762" cy="414867"/>
          </a:xfrm>
          <a:custGeom>
            <a:avLst/>
            <a:gdLst>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90599 w 809539"/>
              <a:gd name="connsiteY2" fmla="*/ 244156 h 538866"/>
              <a:gd name="connsiteX3" fmla="*/ 756065 w 809539"/>
              <a:gd name="connsiteY3" fmla="*/ 538866 h 538866"/>
              <a:gd name="connsiteX4" fmla="*/ 0 w 809539"/>
              <a:gd name="connsiteY4" fmla="*/ 534791 h 538866"/>
              <a:gd name="connsiteX5" fmla="*/ 124178 w 809539"/>
              <a:gd name="connsiteY5" fmla="*/ 7478 h 53886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2448 w 1676731"/>
              <a:gd name="connsiteY0" fmla="*/ 3348 h 534736"/>
              <a:gd name="connsiteX1" fmla="*/ 1676731 w 1676731"/>
              <a:gd name="connsiteY1" fmla="*/ 0 h 534736"/>
              <a:gd name="connsiteX2" fmla="*/ 1649770 w 1676731"/>
              <a:gd name="connsiteY2" fmla="*/ 240026 h 534736"/>
              <a:gd name="connsiteX3" fmla="*/ 1615236 w 1676731"/>
              <a:gd name="connsiteY3" fmla="*/ 534736 h 534736"/>
              <a:gd name="connsiteX4" fmla="*/ 859171 w 1676731"/>
              <a:gd name="connsiteY4" fmla="*/ 530661 h 534736"/>
              <a:gd name="connsiteX5" fmla="*/ 2448 w 1676731"/>
              <a:gd name="connsiteY5" fmla="*/ 3348 h 534736"/>
              <a:gd name="connsiteX0" fmla="*/ 118637 w 1792920"/>
              <a:gd name="connsiteY0" fmla="*/ 3348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18637 w 1792920"/>
              <a:gd name="connsiteY5" fmla="*/ 3348 h 534736"/>
              <a:gd name="connsiteX0" fmla="*/ 21391 w 1795724"/>
              <a:gd name="connsiteY0" fmla="*/ 3352 h 534736"/>
              <a:gd name="connsiteX1" fmla="*/ 1795724 w 1795724"/>
              <a:gd name="connsiteY1" fmla="*/ 0 h 534736"/>
              <a:gd name="connsiteX2" fmla="*/ 1768763 w 1795724"/>
              <a:gd name="connsiteY2" fmla="*/ 240026 h 534736"/>
              <a:gd name="connsiteX3" fmla="*/ 1734229 w 1795724"/>
              <a:gd name="connsiteY3" fmla="*/ 534736 h 534736"/>
              <a:gd name="connsiteX4" fmla="*/ 2804 w 1795724"/>
              <a:gd name="connsiteY4" fmla="*/ 530661 h 534736"/>
              <a:gd name="connsiteX5" fmla="*/ 21391 w 1795724"/>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0 w 1774333"/>
              <a:gd name="connsiteY0" fmla="*/ 3352 h 534736"/>
              <a:gd name="connsiteX1" fmla="*/ 1774333 w 1774333"/>
              <a:gd name="connsiteY1" fmla="*/ 0 h 534736"/>
              <a:gd name="connsiteX2" fmla="*/ 1747372 w 1774333"/>
              <a:gd name="connsiteY2" fmla="*/ 240026 h 534736"/>
              <a:gd name="connsiteX3" fmla="*/ 1712838 w 1774333"/>
              <a:gd name="connsiteY3" fmla="*/ 534736 h 534736"/>
              <a:gd name="connsiteX4" fmla="*/ 4499 w 1774333"/>
              <a:gd name="connsiteY4" fmla="*/ 530665 h 534736"/>
              <a:gd name="connsiteX5" fmla="*/ 0 w 1774333"/>
              <a:gd name="connsiteY5" fmla="*/ 3352 h 5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33" h="534736">
                <a:moveTo>
                  <a:pt x="0" y="3352"/>
                </a:moveTo>
                <a:lnTo>
                  <a:pt x="1774333" y="0"/>
                </a:lnTo>
                <a:cubicBezTo>
                  <a:pt x="1760890" y="89367"/>
                  <a:pt x="1748785" y="154670"/>
                  <a:pt x="1747372" y="240026"/>
                </a:cubicBezTo>
                <a:cubicBezTo>
                  <a:pt x="1727396" y="337817"/>
                  <a:pt x="1731478" y="446303"/>
                  <a:pt x="1712838" y="534736"/>
                </a:cubicBezTo>
                <a:lnTo>
                  <a:pt x="4499" y="530665"/>
                </a:lnTo>
                <a:cubicBezTo>
                  <a:pt x="2999" y="354894"/>
                  <a:pt x="1500" y="179123"/>
                  <a:pt x="0" y="335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7" name="Oval 4">
            <a:extLst>
              <a:ext uri="{FF2B5EF4-FFF2-40B4-BE49-F238E27FC236}">
                <a16:creationId xmlns:a16="http://schemas.microsoft.com/office/drawing/2014/main" id="{CC5F70E1-6D47-468D-AA68-31D17BC62701}"/>
              </a:ext>
            </a:extLst>
          </p:cNvPr>
          <p:cNvSpPr/>
          <p:nvPr/>
        </p:nvSpPr>
        <p:spPr>
          <a:xfrm rot="16200000">
            <a:off x="1639751" y="4232058"/>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effectLst/>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11">
            <a:extLst>
              <a:ext uri="{FF2B5EF4-FFF2-40B4-BE49-F238E27FC236}">
                <a16:creationId xmlns:a16="http://schemas.microsoft.com/office/drawing/2014/main" id="{D34AEFFA-96A8-4045-B2B5-5062AEAAD5DD}"/>
              </a:ext>
            </a:extLst>
          </p:cNvPr>
          <p:cNvSpPr/>
          <p:nvPr/>
        </p:nvSpPr>
        <p:spPr>
          <a:xfrm rot="16200000">
            <a:off x="2092699" y="5006623"/>
            <a:ext cx="779463" cy="429684"/>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160505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160505 w 1844752"/>
              <a:gd name="connsiteY6" fmla="*/ 0 h 547414"/>
              <a:gd name="connsiteX0" fmla="*/ 129246 w 1813493"/>
              <a:gd name="connsiteY0" fmla="*/ 0 h 547414"/>
              <a:gd name="connsiteX1" fmla="*/ 1813493 w 1813493"/>
              <a:gd name="connsiteY1" fmla="*/ 8667 h 547414"/>
              <a:gd name="connsiteX2" fmla="*/ 1787045 w 1813493"/>
              <a:gd name="connsiteY2" fmla="*/ 273657 h 547414"/>
              <a:gd name="connsiteX3" fmla="*/ 1760148 w 1813493"/>
              <a:gd name="connsiteY3" fmla="*/ 547414 h 547414"/>
              <a:gd name="connsiteX4" fmla="*/ 57191 w 1813493"/>
              <a:gd name="connsiteY4" fmla="*/ 537735 h 547414"/>
              <a:gd name="connsiteX5" fmla="*/ 1107 w 1813493"/>
              <a:gd name="connsiteY5" fmla="*/ 244868 h 547414"/>
              <a:gd name="connsiteX6" fmla="*/ 129246 w 1813493"/>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5 h 547414"/>
              <a:gd name="connsiteX5" fmla="*/ 32368 w 1756303"/>
              <a:gd name="connsiteY5" fmla="*/ 248898 h 547414"/>
              <a:gd name="connsiteX6" fmla="*/ 72056 w 1756303"/>
              <a:gd name="connsiteY6" fmla="*/ 0 h 547414"/>
              <a:gd name="connsiteX0" fmla="*/ 72054 w 1756301"/>
              <a:gd name="connsiteY0" fmla="*/ 0 h 547414"/>
              <a:gd name="connsiteX1" fmla="*/ 1756301 w 1756301"/>
              <a:gd name="connsiteY1" fmla="*/ 8667 h 547414"/>
              <a:gd name="connsiteX2" fmla="*/ 1729853 w 1756301"/>
              <a:gd name="connsiteY2" fmla="*/ 273657 h 547414"/>
              <a:gd name="connsiteX3" fmla="*/ 1702956 w 1756301"/>
              <a:gd name="connsiteY3" fmla="*/ 547414 h 547414"/>
              <a:gd name="connsiteX4" fmla="*/ -1 w 1756301"/>
              <a:gd name="connsiteY4" fmla="*/ 537739 h 547414"/>
              <a:gd name="connsiteX5" fmla="*/ 32366 w 1756301"/>
              <a:gd name="connsiteY5" fmla="*/ 248898 h 547414"/>
              <a:gd name="connsiteX6" fmla="*/ 72054 w 1756301"/>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9 h 547414"/>
              <a:gd name="connsiteX5" fmla="*/ 32368 w 1756303"/>
              <a:gd name="connsiteY5" fmla="*/ 248898 h 547414"/>
              <a:gd name="connsiteX6" fmla="*/ 72056 w 1756303"/>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303" h="547414">
                <a:moveTo>
                  <a:pt x="72056" y="0"/>
                </a:moveTo>
                <a:lnTo>
                  <a:pt x="1756303" y="8667"/>
                </a:lnTo>
                <a:cubicBezTo>
                  <a:pt x="1754894" y="94023"/>
                  <a:pt x="1731264" y="188301"/>
                  <a:pt x="1729855" y="273657"/>
                </a:cubicBezTo>
                <a:cubicBezTo>
                  <a:pt x="1709927" y="371448"/>
                  <a:pt x="1701549" y="454970"/>
                  <a:pt x="1702958" y="547414"/>
                </a:cubicBezTo>
                <a:lnTo>
                  <a:pt x="1" y="537739"/>
                </a:lnTo>
                <a:cubicBezTo>
                  <a:pt x="22075" y="364733"/>
                  <a:pt x="20359" y="338521"/>
                  <a:pt x="32368" y="248898"/>
                </a:cubicBezTo>
                <a:cubicBezTo>
                  <a:pt x="44377" y="159275"/>
                  <a:pt x="54253" y="129331"/>
                  <a:pt x="720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9" name="Elbow Connector 29">
            <a:extLst>
              <a:ext uri="{FF2B5EF4-FFF2-40B4-BE49-F238E27FC236}">
                <a16:creationId xmlns:a16="http://schemas.microsoft.com/office/drawing/2014/main" id="{169F3C7A-BA09-46C4-AD8A-BC109E33587C}"/>
              </a:ext>
            </a:extLst>
          </p:cNvPr>
          <p:cNvCxnSpPr/>
          <p:nvPr/>
        </p:nvCxnSpPr>
        <p:spPr>
          <a:xfrm flipV="1">
            <a:off x="4220653" y="323767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Elbow Connector 30">
            <a:extLst>
              <a:ext uri="{FF2B5EF4-FFF2-40B4-BE49-F238E27FC236}">
                <a16:creationId xmlns:a16="http://schemas.microsoft.com/office/drawing/2014/main" id="{9DA9C8EF-351A-4223-B8D5-761E8506B62A}"/>
              </a:ext>
            </a:extLst>
          </p:cNvPr>
          <p:cNvCxnSpPr/>
          <p:nvPr/>
        </p:nvCxnSpPr>
        <p:spPr>
          <a:xfrm flipV="1">
            <a:off x="4220653" y="424732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EF155DE-1C2E-45D6-82E9-BB4CCBECE429}"/>
              </a:ext>
            </a:extLst>
          </p:cNvPr>
          <p:cNvSpPr txBox="1">
            <a:spLocks/>
          </p:cNvSpPr>
          <p:nvPr/>
        </p:nvSpPr>
        <p:spPr>
          <a:xfrm>
            <a:off x="4846707" y="4458825"/>
            <a:ext cx="6582833" cy="95567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800" dirty="0">
                <a:latin typeface="Franklin Gothic Medium Cond" panose="020B0606030402020204" pitchFamily="34" charset="0"/>
              </a:rPr>
              <a:t>Promulgate the Budget Operations Manual to improve and systematize methods, techniques and procedures employed in budget operation, preparation, authorization, review, execution and accountability.</a:t>
            </a:r>
          </a:p>
        </p:txBody>
      </p:sp>
      <p:sp>
        <p:nvSpPr>
          <p:cNvPr id="12" name="Subtitle 2">
            <a:extLst>
              <a:ext uri="{FF2B5EF4-FFF2-40B4-BE49-F238E27FC236}">
                <a16:creationId xmlns:a16="http://schemas.microsoft.com/office/drawing/2014/main" id="{128E63F2-2CD8-41AF-947F-9226EC236A44}"/>
              </a:ext>
            </a:extLst>
          </p:cNvPr>
          <p:cNvSpPr txBox="1">
            <a:spLocks/>
          </p:cNvSpPr>
          <p:nvPr/>
        </p:nvSpPr>
        <p:spPr>
          <a:xfrm>
            <a:off x="4855036" y="2614663"/>
            <a:ext cx="6604000" cy="569913"/>
          </a:xfrm>
          <a:prstGeom prst="rect">
            <a:avLst/>
          </a:prstGeom>
        </p:spPr>
        <p:txBody>
          <a:bodyPr anchor="b"/>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800" dirty="0">
                <a:solidFill>
                  <a:schemeClr val="tx1"/>
                </a:solidFill>
                <a:latin typeface="Franklin Gothic Medium Cond" panose="020B0606030402020204" pitchFamily="34" charset="0"/>
              </a:rPr>
              <a:t>Release Allocations to LGUs through the BTr</a:t>
            </a:r>
          </a:p>
        </p:txBody>
      </p:sp>
      <p:sp>
        <p:nvSpPr>
          <p:cNvPr id="13" name="Oval 4">
            <a:extLst>
              <a:ext uri="{FF2B5EF4-FFF2-40B4-BE49-F238E27FC236}">
                <a16:creationId xmlns:a16="http://schemas.microsoft.com/office/drawing/2014/main" id="{45123F66-5D20-4D51-A989-99C4E15C60E1}"/>
              </a:ext>
            </a:extLst>
          </p:cNvPr>
          <p:cNvSpPr/>
          <p:nvPr/>
        </p:nvSpPr>
        <p:spPr>
          <a:xfrm rot="16200000">
            <a:off x="1639751" y="3185269"/>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1">
            <a:extLst>
              <a:ext uri="{FF2B5EF4-FFF2-40B4-BE49-F238E27FC236}">
                <a16:creationId xmlns:a16="http://schemas.microsoft.com/office/drawing/2014/main" id="{C6EEA90F-DEDB-49E4-AC47-B73D0EACD6BD}"/>
              </a:ext>
            </a:extLst>
          </p:cNvPr>
          <p:cNvSpPr/>
          <p:nvPr/>
        </p:nvSpPr>
        <p:spPr>
          <a:xfrm rot="16200000">
            <a:off x="2147468" y="4009409"/>
            <a:ext cx="676275" cy="431800"/>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1481 w 1844752"/>
              <a:gd name="connsiteY5" fmla="*/ 240408 h 547414"/>
              <a:gd name="connsiteX6" fmla="*/ 64014 w 1844752"/>
              <a:gd name="connsiteY6" fmla="*/ 0 h 547414"/>
              <a:gd name="connsiteX0" fmla="*/ 399588 w 1846629"/>
              <a:gd name="connsiteY0" fmla="*/ 0 h 547414"/>
              <a:gd name="connsiteX1" fmla="*/ 1846629 w 1846629"/>
              <a:gd name="connsiteY1" fmla="*/ 8667 h 547414"/>
              <a:gd name="connsiteX2" fmla="*/ 1815732 w 1846629"/>
              <a:gd name="connsiteY2" fmla="*/ 264736 h 547414"/>
              <a:gd name="connsiteX3" fmla="*/ 1793284 w 1846629"/>
              <a:gd name="connsiteY3" fmla="*/ 547414 h 547414"/>
              <a:gd name="connsiteX4" fmla="*/ 1877 w 1846629"/>
              <a:gd name="connsiteY4" fmla="*/ 537734 h 547414"/>
              <a:gd name="connsiteX5" fmla="*/ 33358 w 1846629"/>
              <a:gd name="connsiteY5" fmla="*/ 240408 h 547414"/>
              <a:gd name="connsiteX6" fmla="*/ 399588 w 1846629"/>
              <a:gd name="connsiteY6" fmla="*/ 0 h 547414"/>
              <a:gd name="connsiteX0" fmla="*/ 397711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1155 w 1844752"/>
              <a:gd name="connsiteY5" fmla="*/ 232348 h 547414"/>
              <a:gd name="connsiteX6" fmla="*/ 397711 w 1844752"/>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249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652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60559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72054 w 1519095"/>
              <a:gd name="connsiteY6" fmla="*/ 0 h 547414"/>
              <a:gd name="connsiteX0" fmla="*/ 68033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68033 w 1519095"/>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27458 w 1523117"/>
              <a:gd name="connsiteY5" fmla="*/ 256529 h 547414"/>
              <a:gd name="connsiteX6" fmla="*/ 72055 w 1523117"/>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117" h="547414">
                <a:moveTo>
                  <a:pt x="72055" y="0"/>
                </a:moveTo>
                <a:lnTo>
                  <a:pt x="1523117" y="8667"/>
                </a:lnTo>
                <a:cubicBezTo>
                  <a:pt x="1521708" y="94023"/>
                  <a:pt x="1493629" y="179380"/>
                  <a:pt x="1492220" y="264736"/>
                </a:cubicBezTo>
                <a:cubicBezTo>
                  <a:pt x="1472292" y="362527"/>
                  <a:pt x="1468363" y="454970"/>
                  <a:pt x="1469772" y="547414"/>
                </a:cubicBezTo>
                <a:lnTo>
                  <a:pt x="0" y="541766"/>
                </a:lnTo>
                <a:cubicBezTo>
                  <a:pt x="5992" y="352639"/>
                  <a:pt x="11012" y="395660"/>
                  <a:pt x="27458" y="256529"/>
                </a:cubicBezTo>
                <a:cubicBezTo>
                  <a:pt x="40496" y="146227"/>
                  <a:pt x="46869" y="132701"/>
                  <a:pt x="7205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15" name="Oval 4">
            <a:extLst>
              <a:ext uri="{FF2B5EF4-FFF2-40B4-BE49-F238E27FC236}">
                <a16:creationId xmlns:a16="http://schemas.microsoft.com/office/drawing/2014/main" id="{F92F93FC-A8DE-4A3B-877E-D3EA301FB24D}"/>
              </a:ext>
            </a:extLst>
          </p:cNvPr>
          <p:cNvSpPr/>
          <p:nvPr/>
        </p:nvSpPr>
        <p:spPr>
          <a:xfrm rot="16200000">
            <a:off x="1622393" y="2143361"/>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1">
            <a:extLst>
              <a:ext uri="{FF2B5EF4-FFF2-40B4-BE49-F238E27FC236}">
                <a16:creationId xmlns:a16="http://schemas.microsoft.com/office/drawing/2014/main" id="{BC8936CB-32ED-4976-8F1A-12E1D90896C1}"/>
              </a:ext>
            </a:extLst>
          </p:cNvPr>
          <p:cNvSpPr/>
          <p:nvPr/>
        </p:nvSpPr>
        <p:spPr>
          <a:xfrm rot="16200000">
            <a:off x="1616978" y="2124252"/>
            <a:ext cx="1773238" cy="1022351"/>
          </a:xfrm>
          <a:custGeom>
            <a:avLst/>
            <a:gdLst>
              <a:gd name="connsiteX0" fmla="*/ 1752600 w 2743200"/>
              <a:gd name="connsiteY0" fmla="*/ 0 h 1295400"/>
              <a:gd name="connsiteX1" fmla="*/ 2743200 w 2743200"/>
              <a:gd name="connsiteY1" fmla="*/ 647700 h 1295400"/>
              <a:gd name="connsiteX2" fmla="*/ 1752600 w 2743200"/>
              <a:gd name="connsiteY2" fmla="*/ 1295400 h 1295400"/>
              <a:gd name="connsiteX3" fmla="*/ 1752600 w 2743200"/>
              <a:gd name="connsiteY3" fmla="*/ 921175 h 1295400"/>
              <a:gd name="connsiteX4" fmla="*/ 0 w 2743200"/>
              <a:gd name="connsiteY4" fmla="*/ 911727 h 1295400"/>
              <a:gd name="connsiteX5" fmla="*/ 26209 w 2743200"/>
              <a:gd name="connsiteY5" fmla="*/ 614401 h 1295400"/>
              <a:gd name="connsiteX6" fmla="*/ 64169 w 2743200"/>
              <a:gd name="connsiteY6" fmla="*/ 373993 h 1295400"/>
              <a:gd name="connsiteX7" fmla="*/ 1752600 w 2743200"/>
              <a:gd name="connsiteY7" fmla="*/ 382191 h 1295400"/>
              <a:gd name="connsiteX8" fmla="*/ 1752600 w 2743200"/>
              <a:gd name="connsiteY8" fmla="*/ 0 h 1295400"/>
              <a:gd name="connsiteX0" fmla="*/ 2975634 w 3966234"/>
              <a:gd name="connsiteY0" fmla="*/ 0 h 1295400"/>
              <a:gd name="connsiteX1" fmla="*/ 3966234 w 3966234"/>
              <a:gd name="connsiteY1" fmla="*/ 647700 h 1295400"/>
              <a:gd name="connsiteX2" fmla="*/ 2975634 w 3966234"/>
              <a:gd name="connsiteY2" fmla="*/ 1295400 h 1295400"/>
              <a:gd name="connsiteX3" fmla="*/ 2975634 w 3966234"/>
              <a:gd name="connsiteY3" fmla="*/ 921175 h 1295400"/>
              <a:gd name="connsiteX4" fmla="*/ 1223034 w 3966234"/>
              <a:gd name="connsiteY4" fmla="*/ 911727 h 1295400"/>
              <a:gd name="connsiteX5" fmla="*/ 67 w 3966234"/>
              <a:gd name="connsiteY5" fmla="*/ 607463 h 1295400"/>
              <a:gd name="connsiteX6" fmla="*/ 1287203 w 3966234"/>
              <a:gd name="connsiteY6" fmla="*/ 373993 h 1295400"/>
              <a:gd name="connsiteX7" fmla="*/ 2975634 w 3966234"/>
              <a:gd name="connsiteY7" fmla="*/ 382191 h 1295400"/>
              <a:gd name="connsiteX8" fmla="*/ 2975634 w 396623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1329643 w 4008674"/>
              <a:gd name="connsiteY6" fmla="*/ 373993 h 1295400"/>
              <a:gd name="connsiteX7" fmla="*/ 3018074 w 4008674"/>
              <a:gd name="connsiteY7" fmla="*/ 382191 h 1295400"/>
              <a:gd name="connsiteX8" fmla="*/ 3018074 w 400867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72231 w 4008674"/>
              <a:gd name="connsiteY6" fmla="*/ 365932 h 1295400"/>
              <a:gd name="connsiteX7" fmla="*/ 3018074 w 4008674"/>
              <a:gd name="connsiteY7" fmla="*/ 382191 h 1295400"/>
              <a:gd name="connsiteX8" fmla="*/ 3018074 w 4008674"/>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221030 w 4211630"/>
              <a:gd name="connsiteY0" fmla="*/ 0 h 1295400"/>
              <a:gd name="connsiteX1" fmla="*/ 4211630 w 4211630"/>
              <a:gd name="connsiteY1" fmla="*/ 647700 h 1295400"/>
              <a:gd name="connsiteX2" fmla="*/ 3221030 w 4211630"/>
              <a:gd name="connsiteY2" fmla="*/ 1295400 h 1295400"/>
              <a:gd name="connsiteX3" fmla="*/ 3221030 w 4211630"/>
              <a:gd name="connsiteY3" fmla="*/ 921175 h 1295400"/>
              <a:gd name="connsiteX4" fmla="*/ 215047 w 4211630"/>
              <a:gd name="connsiteY4" fmla="*/ 899637 h 1295400"/>
              <a:gd name="connsiteX5" fmla="*/ 245463 w 4211630"/>
              <a:gd name="connsiteY5" fmla="*/ 607463 h 1295400"/>
              <a:gd name="connsiteX6" fmla="*/ 275187 w 4211630"/>
              <a:gd name="connsiteY6" fmla="*/ 365932 h 1295400"/>
              <a:gd name="connsiteX7" fmla="*/ 3221030 w 4211630"/>
              <a:gd name="connsiteY7" fmla="*/ 382191 h 1295400"/>
              <a:gd name="connsiteX8" fmla="*/ 3221030 w 4211630"/>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6385 w 3996583"/>
              <a:gd name="connsiteY5" fmla="*/ 627615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2356 w 3996583"/>
              <a:gd name="connsiteY5" fmla="*/ 631646 h 1295400"/>
              <a:gd name="connsiteX6" fmla="*/ 60140 w 3996583"/>
              <a:gd name="connsiteY6" fmla="*/ 365932 h 1295400"/>
              <a:gd name="connsiteX7" fmla="*/ 3005983 w 3996583"/>
              <a:gd name="connsiteY7" fmla="*/ 382191 h 1295400"/>
              <a:gd name="connsiteX8" fmla="*/ 3005983 w 399658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613" h="1295400">
                <a:moveTo>
                  <a:pt x="3010013" y="0"/>
                </a:moveTo>
                <a:lnTo>
                  <a:pt x="4000613" y="647700"/>
                </a:lnTo>
                <a:lnTo>
                  <a:pt x="3010013" y="1295400"/>
                </a:lnTo>
                <a:lnTo>
                  <a:pt x="3010013" y="921175"/>
                </a:lnTo>
                <a:lnTo>
                  <a:pt x="0" y="899637"/>
                </a:lnTo>
                <a:cubicBezTo>
                  <a:pt x="7147" y="753551"/>
                  <a:pt x="15694" y="752837"/>
                  <a:pt x="26386" y="631646"/>
                </a:cubicBezTo>
                <a:cubicBezTo>
                  <a:pt x="37078" y="510455"/>
                  <a:pt x="55044" y="486544"/>
                  <a:pt x="64170" y="365932"/>
                </a:cubicBezTo>
                <a:lnTo>
                  <a:pt x="3010013" y="382191"/>
                </a:lnTo>
                <a:lnTo>
                  <a:pt x="3010013"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17" name="Elbow Connector 37">
            <a:extLst>
              <a:ext uri="{FF2B5EF4-FFF2-40B4-BE49-F238E27FC236}">
                <a16:creationId xmlns:a16="http://schemas.microsoft.com/office/drawing/2014/main" id="{38BE0641-B181-45AD-A26F-B11AFC23BDE7}"/>
              </a:ext>
            </a:extLst>
          </p:cNvPr>
          <p:cNvCxnSpPr/>
          <p:nvPr/>
        </p:nvCxnSpPr>
        <p:spPr>
          <a:xfrm flipV="1">
            <a:off x="4220653" y="5499260"/>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87455DB0-2091-4428-B803-7152C8D70635}"/>
              </a:ext>
            </a:extLst>
          </p:cNvPr>
          <p:cNvSpPr txBox="1">
            <a:spLocks/>
          </p:cNvSpPr>
          <p:nvPr/>
        </p:nvSpPr>
        <p:spPr>
          <a:xfrm>
            <a:off x="4846706" y="3583165"/>
            <a:ext cx="6600191" cy="647700"/>
          </a:xfrm>
          <a:prstGeom prst="rect">
            <a:avLst/>
          </a:prstGeom>
        </p:spPr>
        <p:txBody>
          <a:bodyPr anchor="b">
            <a:noAutofit/>
          </a:bodyPr>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400" dirty="0">
                <a:solidFill>
                  <a:schemeClr val="tx1"/>
                </a:solidFill>
                <a:latin typeface="Franklin Gothic Medium Cond" panose="020B0606030402020204" pitchFamily="34" charset="0"/>
              </a:rPr>
              <a:t>Review the annual and supplemental budgets of Provinces and HUCs</a:t>
            </a:r>
          </a:p>
        </p:txBody>
      </p:sp>
      <p:pic>
        <p:nvPicPr>
          <p:cNvPr id="19" name="Logo">
            <a:extLst>
              <a:ext uri="{FF2B5EF4-FFF2-40B4-BE49-F238E27FC236}">
                <a16:creationId xmlns:a16="http://schemas.microsoft.com/office/drawing/2014/main" id="{F1FB03D9-DC95-4106-828B-707FCC658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356" y="1605934"/>
            <a:ext cx="1921913" cy="1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
                                        <p:tgtEl>
                                          <p:spTgt spid="6"/>
                                        </p:tgtEl>
                                      </p:cBhvr>
                                    </p:animEffect>
                                  </p:childTnLst>
                                </p:cTn>
                              </p:par>
                            </p:childTnLst>
                          </p:cTn>
                        </p:par>
                        <p:par>
                          <p:cTn id="13" fill="hold">
                            <p:stCondLst>
                              <p:cond delay="200"/>
                            </p:stCondLst>
                            <p:childTnLst>
                              <p:par>
                                <p:cTn id="14" presetID="22" presetClass="entr" presetSubtype="4" fill="hold" nodeType="after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800"/>
                            </p:stCondLst>
                            <p:childTnLst>
                              <p:par>
                                <p:cTn id="18" presetID="10" presetClass="entr" presetSubtype="0" fill="hold" nodeType="after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500"/>
                            </p:stCondLst>
                            <p:childTnLst>
                              <p:par>
                                <p:cTn id="30" presetID="10" presetClass="entr" presetSubtype="0" fill="hold" nodeType="afterEffect">
                                  <p:stCondLst>
                                    <p:cond delay="1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500"/>
                            </p:stCondLst>
                            <p:childTnLst>
                              <p:par>
                                <p:cTn id="42" presetID="10" presetClass="entr" presetSubtype="0" fill="hold" nodeType="afterEffect">
                                  <p:stCondLst>
                                    <p:cond delay="1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03425"/>
            <a:ext cx="10227734" cy="3625850"/>
          </a:xfrm>
        </p:spPr>
        <p:txBody>
          <a:bodyPr>
            <a:normAutofit fontScale="92500" lnSpcReduction="20000"/>
          </a:bodyPr>
          <a:lstStyle/>
          <a:p>
            <a:pPr marL="0" indent="0" algn="just">
              <a:buNone/>
              <a:defRPr/>
            </a:pPr>
            <a:r>
              <a:rPr lang="en-PH" b="1" u="sng" dirty="0">
                <a:latin typeface="Franklin Gothic Medium Cond" panose="020B0606030402020204" pitchFamily="34" charset="0"/>
                <a:ea typeface="Batang" panose="02030600000101010101" pitchFamily="18" charset="-127"/>
              </a:rPr>
              <a:t>Step 1</a:t>
            </a:r>
            <a:r>
              <a:rPr lang="en-PH" dirty="0">
                <a:latin typeface="Franklin Gothic Medium Cond" panose="020B0606030402020204" pitchFamily="34" charset="0"/>
                <a:ea typeface="Batang" panose="02030600000101010101" pitchFamily="18" charset="-127"/>
              </a:rPr>
              <a:t> . Barangay Treasurer submits the detailed Statement of Income and Expenditure.</a:t>
            </a:r>
          </a:p>
          <a:p>
            <a:pPr marL="0" indent="0" algn="just">
              <a:buNone/>
              <a:defRPr/>
            </a:pPr>
            <a:endParaRPr lang="en-PH" sz="2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r>
              <a:rPr lang="en-PH" sz="2400" b="1" dirty="0">
                <a:latin typeface="Franklin Gothic Medium Cond" panose="020B0606030402020204" pitchFamily="34" charset="0"/>
                <a:ea typeface="Batang" panose="02030600000101010101" pitchFamily="18" charset="-127"/>
              </a:rPr>
              <a:t>On or before </a:t>
            </a:r>
            <a:r>
              <a:rPr lang="en-PH" sz="2400" b="1" u="sng" dirty="0">
                <a:latin typeface="Franklin Gothic Medium Cond" panose="020B0606030402020204" pitchFamily="34" charset="0"/>
                <a:ea typeface="Batang" panose="02030600000101010101" pitchFamily="18" charset="-127"/>
              </a:rPr>
              <a:t>September 5</a:t>
            </a:r>
            <a:r>
              <a:rPr lang="en-PH" sz="2400" dirty="0">
                <a:latin typeface="Franklin Gothic Medium Cond" panose="020B0606030402020204" pitchFamily="34" charset="0"/>
                <a:ea typeface="Batang" panose="02030600000101010101" pitchFamily="18" charset="-127"/>
              </a:rPr>
              <a:t> – The city or municipal treasurer (together with the city or municipal accountant), shall issue a </a:t>
            </a:r>
            <a:r>
              <a:rPr lang="en-PH" sz="2400" u="sng" dirty="0">
                <a:latin typeface="Franklin Gothic Medium Cond" panose="020B0606030402020204" pitchFamily="34" charset="0"/>
                <a:ea typeface="Batang" panose="02030600000101010101" pitchFamily="18" charset="-127"/>
              </a:rPr>
              <a:t>certified statement covering the actual income of the past year and estimates of income of the current and ensuing fiscal years</a:t>
            </a:r>
            <a:r>
              <a:rPr lang="en-PH" sz="2400" dirty="0">
                <a:latin typeface="Franklin Gothic Medium Cond" panose="020B0606030402020204" pitchFamily="34" charset="0"/>
                <a:ea typeface="Batang" panose="02030600000101010101" pitchFamily="18" charset="-127"/>
              </a:rPr>
              <a:t> from local sources for the barangay concerned.</a:t>
            </a:r>
          </a:p>
          <a:p>
            <a:pPr marL="0" indent="0" algn="just">
              <a:buNone/>
              <a:defRPr/>
            </a:pPr>
            <a:endParaRPr lang="en-PH" sz="1050" u="sng" dirty="0">
              <a:latin typeface="Franklin Gothic Medium Cond" panose="020B0606030402020204" pitchFamily="34" charset="0"/>
              <a:ea typeface="Batang" panose="02030600000101010101" pitchFamily="18" charset="-127"/>
            </a:endParaRPr>
          </a:p>
          <a:p>
            <a:pPr marL="0" indent="0" algn="just">
              <a:buNone/>
              <a:defRPr/>
            </a:pPr>
            <a:r>
              <a:rPr lang="en-PH" altLang="en-US" sz="2400" b="1" dirty="0">
                <a:latin typeface="Franklin Gothic Medium Cond" panose="020B0606030402020204" pitchFamily="34" charset="0"/>
                <a:ea typeface="Batang"/>
                <a:cs typeface="Batang"/>
              </a:rPr>
              <a:t>On or before </a:t>
            </a:r>
            <a:r>
              <a:rPr lang="en-PH" altLang="en-US" sz="2400" b="1" u="sng" dirty="0">
                <a:latin typeface="Franklin Gothic Medium Cond" panose="020B0606030402020204" pitchFamily="34" charset="0"/>
                <a:ea typeface="Batang"/>
                <a:cs typeface="Batang"/>
              </a:rPr>
              <a:t>September 15</a:t>
            </a:r>
            <a:r>
              <a:rPr lang="en-PH" altLang="en-US" sz="2400" dirty="0">
                <a:latin typeface="Franklin Gothic Medium Cond" panose="020B0606030402020204" pitchFamily="34" charset="0"/>
                <a:ea typeface="Batang"/>
                <a:cs typeface="Batang"/>
              </a:rPr>
              <a:t> – The treasurer  shall submit to the </a:t>
            </a:r>
            <a:r>
              <a:rPr lang="en-PH" altLang="en-US" sz="2400" dirty="0" err="1">
                <a:latin typeface="Franklin Gothic Medium Cond" panose="020B0606030402020204" pitchFamily="34" charset="0"/>
                <a:ea typeface="Batang"/>
                <a:cs typeface="Batang"/>
              </a:rPr>
              <a:t>punong</a:t>
            </a:r>
            <a:r>
              <a:rPr lang="en-PH" altLang="en-US" sz="2400" dirty="0">
                <a:latin typeface="Franklin Gothic Medium Cond" panose="020B0606030402020204" pitchFamily="34" charset="0"/>
                <a:ea typeface="Batang"/>
                <a:cs typeface="Batang"/>
              </a:rPr>
              <a:t> barangay a </a:t>
            </a:r>
            <a:r>
              <a:rPr lang="en-PH" altLang="en-US" sz="2400" u="sng" dirty="0">
                <a:latin typeface="Franklin Gothic Medium Cond" panose="020B0606030402020204" pitchFamily="34" charset="0"/>
                <a:ea typeface="Batang"/>
                <a:cs typeface="Batang"/>
              </a:rPr>
              <a:t>statement covering the estimates of income and expenditures for the past, current, and the ensuing fiscal years.</a:t>
            </a:r>
          </a:p>
          <a:p>
            <a:pPr marL="0" indent="0" algn="just">
              <a:buNone/>
              <a:defRPr/>
            </a:pPr>
            <a:endParaRPr lang="en-PH" sz="2000" u="sng" dirty="0">
              <a:latin typeface="Franklin Gothic Medium Cond" panose="020B0606030402020204" pitchFamily="34" charset="0"/>
              <a:ea typeface="Batang" panose="02030600000101010101" pitchFamily="18" charset="-127"/>
            </a:endParaRPr>
          </a:p>
        </p:txBody>
      </p:sp>
      <p:sp>
        <p:nvSpPr>
          <p:cNvPr id="5" name="Title 9"/>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7" name="TextBox 6"/>
          <p:cNvSpPr txBox="1"/>
          <p:nvPr/>
        </p:nvSpPr>
        <p:spPr>
          <a:xfrm>
            <a:off x="8317216" y="2659648"/>
            <a:ext cx="2892651"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Article 423 (b), IRR of R.A. No. 7160</a:t>
            </a:r>
            <a:endParaRPr lang="en-PH" sz="1600" i="1" dirty="0">
              <a:solidFill>
                <a:schemeClr val="bg2">
                  <a:lumMod val="50000"/>
                </a:schemeClr>
              </a:solidFill>
              <a:latin typeface="Franklin Gothic Medium Cond" panose="020B06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5" y="1557814"/>
            <a:ext cx="841375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Punong Barangay in coordination with the BDC prepares the barangay budget.</a:t>
            </a:r>
          </a:p>
        </p:txBody>
      </p:sp>
      <p:sp>
        <p:nvSpPr>
          <p:cNvPr id="10" name="TextBox 9"/>
          <p:cNvSpPr txBox="1">
            <a:spLocks noChangeArrowheads="1"/>
          </p:cNvSpPr>
          <p:nvPr/>
        </p:nvSpPr>
        <p:spPr bwMode="auto">
          <a:xfrm>
            <a:off x="2174242" y="3291876"/>
            <a:ext cx="77520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1</a:t>
            </a:r>
            <a:r>
              <a:rPr lang="en-PH" altLang="en-US" sz="2100" dirty="0">
                <a:latin typeface="Franklin Gothic Medium Cond" panose="020B0606030402020204" pitchFamily="34" charset="0"/>
                <a:ea typeface="Batang"/>
                <a:cs typeface="Batang"/>
              </a:rPr>
              <a:t>. The Punong barangay prepares the estimated income for the ensuing year upon receipt of the statement of income and expenditure from the barangay treasurer. </a:t>
            </a:r>
          </a:p>
        </p:txBody>
      </p:sp>
      <p:sp>
        <p:nvSpPr>
          <p:cNvPr id="7" name="TextBox 6"/>
          <p:cNvSpPr txBox="1"/>
          <p:nvPr/>
        </p:nvSpPr>
        <p:spPr>
          <a:xfrm>
            <a:off x="7276075" y="2497227"/>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2174241" y="4587241"/>
            <a:ext cx="7833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2.</a:t>
            </a:r>
            <a:r>
              <a:rPr lang="en-PH" altLang="en-US" sz="2100" dirty="0">
                <a:latin typeface="Franklin Gothic Medium Cond" panose="020B0606030402020204" pitchFamily="34" charset="0"/>
                <a:ea typeface="Batang"/>
                <a:cs typeface="Batang"/>
              </a:rPr>
              <a:t> Of the total general fund (estimated income), set aside 10% for the Sangguniang Kabataan and inform the SK Chairperson, as soon as possible, of the total amount representing the 10% SK fund.</a:t>
            </a:r>
            <a:endParaRPr lang="en-PH" altLang="en-US" sz="2100" b="1" u="sng" dirty="0">
              <a:latin typeface="Franklin Gothic Medium Cond" panose="020B0606030402020204" pitchFamily="34" charset="0"/>
              <a:ea typeface="Batang"/>
              <a:cs typeface="Batang"/>
            </a:endParaRPr>
          </a:p>
        </p:txBody>
      </p:sp>
      <p:sp>
        <p:nvSpPr>
          <p:cNvPr id="11" name="TextBox 10"/>
          <p:cNvSpPr txBox="1"/>
          <p:nvPr/>
        </p:nvSpPr>
        <p:spPr>
          <a:xfrm>
            <a:off x="7684874" y="5649069"/>
            <a:ext cx="2241447"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329, R.A. No. 7160</a:t>
            </a:r>
            <a:endParaRPr lang="en-PH" sz="1600" i="1" dirty="0">
              <a:solidFill>
                <a:schemeClr val="bg2">
                  <a:lumMod val="50000"/>
                </a:schemeClr>
              </a:solidFill>
              <a:latin typeface="Franklin Gothic Medium Cond" panose="020B0606030402020204" pitchFamily="34" charset="0"/>
            </a:endParaRPr>
          </a:p>
        </p:txBody>
      </p:sp>
      <p:sp>
        <p:nvSpPr>
          <p:cNvPr id="9" name="Title 9">
            <a:extLst>
              <a:ext uri="{FF2B5EF4-FFF2-40B4-BE49-F238E27FC236}">
                <a16:creationId xmlns:a16="http://schemas.microsoft.com/office/drawing/2014/main" id="{AC245459-06D1-46C1-91E4-2CBDA6FA5575}"/>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1050952" y="2867213"/>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050953" y="3319543"/>
            <a:ext cx="10261599" cy="1750430"/>
          </a:xfrm>
        </p:spPr>
        <p:txBody>
          <a:bodyPr>
            <a:normAutofit fontScale="92500"/>
          </a:bodyPr>
          <a:lstStyle/>
          <a:p>
            <a:pPr>
              <a:defRPr/>
            </a:pPr>
            <a:endParaRPr lang="en-PH" sz="2400" b="1" u="sng" dirty="0">
              <a:latin typeface="Franklin Gothic Medium Cond" panose="020B0606030402020204" pitchFamily="34" charset="0"/>
              <a:ea typeface="Batang" panose="02030600000101010101" pitchFamily="18" charset="-127"/>
            </a:endParaRPr>
          </a:p>
          <a:p>
            <a:pPr>
              <a:defRPr/>
            </a:pPr>
            <a:r>
              <a:rPr lang="en-PH" sz="2400" b="1" u="sng" dirty="0">
                <a:latin typeface="Franklin Gothic Medium Cond" panose="020B0606030402020204" pitchFamily="34" charset="0"/>
                <a:ea typeface="Batang" panose="02030600000101010101" pitchFamily="18" charset="-127"/>
              </a:rPr>
              <a:t>Payment of debts </a:t>
            </a:r>
            <a:r>
              <a:rPr lang="en-PH" sz="2400" dirty="0">
                <a:latin typeface="Franklin Gothic Medium Cond" panose="020B0606030402020204" pitchFamily="34" charset="0"/>
                <a:ea typeface="Batang" panose="02030600000101010101" pitchFamily="18" charset="-127"/>
              </a:rPr>
              <a:t>– must not exceed 20% of the regular income of the barangay.</a:t>
            </a:r>
          </a:p>
          <a:p>
            <a:pPr>
              <a:defRPr/>
            </a:pPr>
            <a:endParaRPr lang="en-PH" sz="2400" dirty="0">
              <a:latin typeface="Franklin Gothic Medium Cond" panose="020B0606030402020204" pitchFamily="34" charset="0"/>
              <a:ea typeface="Batang" panose="02030600000101010101" pitchFamily="18" charset="-127"/>
            </a:endParaRPr>
          </a:p>
          <a:p>
            <a:pPr>
              <a:defRPr/>
            </a:pPr>
            <a:r>
              <a:rPr lang="en-PH" sz="2400" b="1" dirty="0">
                <a:latin typeface="Franklin Gothic Medium Cond" panose="020B0606030402020204" pitchFamily="34" charset="0"/>
                <a:ea typeface="Batang" panose="02030600000101010101" pitchFamily="18" charset="-127"/>
              </a:rPr>
              <a:t>BDRRMF</a:t>
            </a:r>
            <a:r>
              <a:rPr lang="en-PH" sz="2400" dirty="0">
                <a:latin typeface="Franklin Gothic Medium Cond" panose="020B0606030402020204" pitchFamily="34" charset="0"/>
                <a:ea typeface="Batang" panose="02030600000101010101" pitchFamily="18" charset="-127"/>
              </a:rPr>
              <a:t> set aside not less than </a:t>
            </a:r>
            <a:r>
              <a:rPr lang="en-PH" sz="2400" b="1" u="sng" dirty="0">
                <a:latin typeface="Franklin Gothic Medium Cond" panose="020B0606030402020204" pitchFamily="34" charset="0"/>
                <a:ea typeface="Batang" panose="02030600000101010101" pitchFamily="18" charset="-127"/>
                <a:hlinkClick r:id="rId3" action="ppaction://hlinksldjump">
                  <a:extLst>
                    <a:ext uri="{A12FA001-AC4F-418D-AE19-62706E023703}">
                      <ahyp:hlinkClr xmlns:ahyp="http://schemas.microsoft.com/office/drawing/2018/hyperlinkcolor" val="tx"/>
                    </a:ext>
                  </a:extLst>
                </a:hlinkClick>
              </a:rPr>
              <a:t>five percent (5%) of estimated revenue from regular sources</a:t>
            </a:r>
            <a:r>
              <a:rPr lang="en-PH" sz="2400" b="1" u="sng" dirty="0">
                <a:latin typeface="Franklin Gothic Medium Cond" panose="020B0606030402020204" pitchFamily="34" charset="0"/>
                <a:ea typeface="Batang" panose="02030600000101010101" pitchFamily="18" charset="-127"/>
              </a:rPr>
              <a:t>.</a:t>
            </a:r>
            <a:endParaRPr lang="en-PH" sz="2400" dirty="0">
              <a:latin typeface="Franklin Gothic Medium Cond" panose="020B0606030402020204" pitchFamily="34" charset="0"/>
            </a:endParaRPr>
          </a:p>
        </p:txBody>
      </p:sp>
    </p:spTree>
    <p:extLst>
      <p:ext uri="{BB962C8B-B14F-4D97-AF65-F5344CB8AC3E}">
        <p14:creationId xmlns:p14="http://schemas.microsoft.com/office/powerpoint/2010/main" val="2653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21460" y="3083748"/>
            <a:ext cx="5735400" cy="1987500"/>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21460" y="201124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356110" y="221389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400" b="1" dirty="0">
                <a:latin typeface="Franklin Gothic Demi Cond" panose="020B0706030402020204" pitchFamily="34" charset="0"/>
                <a:ea typeface="Tahoma"/>
                <a:cs typeface="Tahoma"/>
                <a:sym typeface="Tahoma"/>
              </a:rPr>
              <a:t>NDRRMC-DBM-DILG JOINT MEMORANDUM CIRCULAR NO. 2013-1 DATED MARCH 25, 2013</a:t>
            </a: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391072" y="3295222"/>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GUIDELINES ON THE ALLOCATION AND UTILIZATION OF THE LOCAL DISASTER RISK REDUCTION AND MANAGEMENT FUND</a:t>
            </a:r>
          </a:p>
        </p:txBody>
      </p:sp>
      <p:pic>
        <p:nvPicPr>
          <p:cNvPr id="4" name="Picture 3">
            <a:extLst>
              <a:ext uri="{FF2B5EF4-FFF2-40B4-BE49-F238E27FC236}">
                <a16:creationId xmlns:a16="http://schemas.microsoft.com/office/drawing/2014/main" id="{21234E76-992F-4863-A155-5C2270A67DE8}"/>
              </a:ext>
            </a:extLst>
          </p:cNvPr>
          <p:cNvPicPr>
            <a:picLocks noChangeAspect="1"/>
          </p:cNvPicPr>
          <p:nvPr/>
        </p:nvPicPr>
        <p:blipFill>
          <a:blip r:embed="rId3"/>
          <a:stretch>
            <a:fillRect/>
          </a:stretch>
        </p:blipFill>
        <p:spPr>
          <a:xfrm>
            <a:off x="6278872" y="234983"/>
            <a:ext cx="5643922" cy="6196677"/>
          </a:xfrm>
          <a:prstGeom prst="rect">
            <a:avLst/>
          </a:prstGeom>
        </p:spPr>
      </p:pic>
    </p:spTree>
    <p:extLst>
      <p:ext uri="{BB962C8B-B14F-4D97-AF65-F5344CB8AC3E}">
        <p14:creationId xmlns:p14="http://schemas.microsoft.com/office/powerpoint/2010/main" val="29103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p:nvPr/>
        </p:nvSpPr>
        <p:spPr>
          <a:xfrm>
            <a:off x="152400" y="78548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bre Franklin"/>
                <a:cs typeface="Libre Franklin"/>
                <a:sym typeface="Libre Franklin"/>
              </a:rPr>
              <a:t>ALLOCATION FOR THE LDRRMF</a:t>
            </a:r>
            <a:endParaRPr sz="4400" dirty="0">
              <a:latin typeface="Franklin Gothic Demi Cond" panose="020B0706030402020204" pitchFamily="34" charset="0"/>
            </a:endParaRPr>
          </a:p>
        </p:txBody>
      </p:sp>
      <p:sp>
        <p:nvSpPr>
          <p:cNvPr id="715" name="Google Shape;715;p92"/>
          <p:cNvSpPr/>
          <p:nvPr/>
        </p:nvSpPr>
        <p:spPr>
          <a:xfrm>
            <a:off x="5872353" y="4150824"/>
            <a:ext cx="2505100" cy="1468514"/>
          </a:xfrm>
          <a:custGeom>
            <a:avLst/>
            <a:gdLst/>
            <a:ahLst/>
            <a:cxnLst/>
            <a:rect l="l" t="t" r="r" b="b"/>
            <a:pathLst>
              <a:path w="1433933" h="840585" extrusionOk="0">
                <a:moveTo>
                  <a:pt x="2580" y="0"/>
                </a:moveTo>
                <a:lnTo>
                  <a:pt x="1433933" y="0"/>
                </a:lnTo>
                <a:lnTo>
                  <a:pt x="1091285" y="840585"/>
                </a:lnTo>
                <a:cubicBezTo>
                  <a:pt x="852726" y="840585"/>
                  <a:pt x="-54528" y="140098"/>
                  <a:pt x="2580" y="0"/>
                </a:cubicBezTo>
                <a:close/>
              </a:path>
            </a:pathLst>
          </a:custGeom>
          <a:solidFill>
            <a:srgbClr val="1716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6" name="Google Shape;716;p92"/>
          <p:cNvSpPr/>
          <p:nvPr/>
        </p:nvSpPr>
        <p:spPr>
          <a:xfrm>
            <a:off x="3654972" y="3587834"/>
            <a:ext cx="4645606" cy="2204512"/>
          </a:xfrm>
          <a:custGeom>
            <a:avLst/>
            <a:gdLst/>
            <a:ahLst/>
            <a:cxnLst/>
            <a:rect l="l" t="t" r="r" b="b"/>
            <a:pathLst>
              <a:path w="4645606" h="2204512" extrusionOk="0">
                <a:moveTo>
                  <a:pt x="2119713" y="2196523"/>
                </a:moveTo>
                <a:lnTo>
                  <a:pt x="2119713" y="2204509"/>
                </a:lnTo>
                <a:lnTo>
                  <a:pt x="2119715" y="2204509"/>
                </a:lnTo>
                <a:lnTo>
                  <a:pt x="2119715" y="2196523"/>
                </a:lnTo>
                <a:lnTo>
                  <a:pt x="2119713" y="2196523"/>
                </a:lnTo>
                <a:close/>
                <a:moveTo>
                  <a:pt x="1002322" y="0"/>
                </a:moveTo>
                <a:lnTo>
                  <a:pt x="1983375" y="0"/>
                </a:lnTo>
                <a:lnTo>
                  <a:pt x="2015520" y="0"/>
                </a:lnTo>
                <a:lnTo>
                  <a:pt x="2119713" y="0"/>
                </a:lnTo>
                <a:lnTo>
                  <a:pt x="3534356" y="0"/>
                </a:lnTo>
                <a:lnTo>
                  <a:pt x="3548388" y="0"/>
                </a:lnTo>
                <a:lnTo>
                  <a:pt x="4213251" y="0"/>
                </a:lnTo>
                <a:lnTo>
                  <a:pt x="4645606" y="0"/>
                </a:lnTo>
                <a:lnTo>
                  <a:pt x="3607014" y="1501879"/>
                </a:lnTo>
                <a:cubicBezTo>
                  <a:pt x="3577558" y="1571310"/>
                  <a:pt x="3584701" y="1603363"/>
                  <a:pt x="3607014" y="1663270"/>
                </a:cubicBezTo>
                <a:cubicBezTo>
                  <a:pt x="3638486" y="1737677"/>
                  <a:pt x="3712165" y="1789886"/>
                  <a:pt x="3798036" y="1789886"/>
                </a:cubicBezTo>
                <a:lnTo>
                  <a:pt x="876101" y="1789886"/>
                </a:lnTo>
                <a:cubicBezTo>
                  <a:pt x="790229" y="1789886"/>
                  <a:pt x="716552" y="1842096"/>
                  <a:pt x="685080" y="1916503"/>
                </a:cubicBezTo>
                <a:lnTo>
                  <a:pt x="668789" y="1997199"/>
                </a:lnTo>
                <a:lnTo>
                  <a:pt x="668789" y="1997201"/>
                </a:lnTo>
                <a:lnTo>
                  <a:pt x="685080" y="1916505"/>
                </a:lnTo>
                <a:cubicBezTo>
                  <a:pt x="716552" y="1842098"/>
                  <a:pt x="790229" y="1789888"/>
                  <a:pt x="876101" y="1789888"/>
                </a:cubicBezTo>
                <a:lnTo>
                  <a:pt x="3798036" y="1789888"/>
                </a:lnTo>
                <a:lnTo>
                  <a:pt x="3878458" y="1789888"/>
                </a:lnTo>
                <a:lnTo>
                  <a:pt x="3779968" y="2031504"/>
                </a:lnTo>
                <a:lnTo>
                  <a:pt x="3735734" y="2117796"/>
                </a:lnTo>
                <a:lnTo>
                  <a:pt x="3734756" y="2119703"/>
                </a:lnTo>
                <a:lnTo>
                  <a:pt x="3734756" y="2119705"/>
                </a:lnTo>
                <a:lnTo>
                  <a:pt x="3735734" y="2117796"/>
                </a:lnTo>
                <a:lnTo>
                  <a:pt x="3779970" y="2031502"/>
                </a:lnTo>
                <a:lnTo>
                  <a:pt x="3878460" y="1789886"/>
                </a:lnTo>
                <a:lnTo>
                  <a:pt x="3922663" y="1789886"/>
                </a:lnTo>
                <a:lnTo>
                  <a:pt x="4003359" y="1806177"/>
                </a:lnTo>
                <a:cubicBezTo>
                  <a:pt x="4077766" y="1837650"/>
                  <a:pt x="4129976" y="1911328"/>
                  <a:pt x="4129976" y="1997199"/>
                </a:cubicBezTo>
                <a:lnTo>
                  <a:pt x="4129974" y="1997199"/>
                </a:lnTo>
                <a:cubicBezTo>
                  <a:pt x="4129974" y="2111695"/>
                  <a:pt x="4037157" y="2204512"/>
                  <a:pt x="3922661" y="2204512"/>
                </a:cubicBezTo>
                <a:lnTo>
                  <a:pt x="876103" y="2204510"/>
                </a:lnTo>
                <a:lnTo>
                  <a:pt x="876093" y="2204510"/>
                </a:lnTo>
                <a:cubicBezTo>
                  <a:pt x="876089" y="2204510"/>
                  <a:pt x="876087" y="2204509"/>
                  <a:pt x="876084" y="2204509"/>
                </a:cubicBezTo>
                <a:lnTo>
                  <a:pt x="189261" y="2204509"/>
                </a:lnTo>
                <a:cubicBezTo>
                  <a:pt x="90840" y="2204509"/>
                  <a:pt x="-38867" y="2162191"/>
                  <a:pt x="11054" y="2026364"/>
                </a:cubicBezTo>
                <a:lnTo>
                  <a:pt x="769817" y="165621"/>
                </a:lnTo>
                <a:cubicBezTo>
                  <a:pt x="824112" y="17132"/>
                  <a:pt x="903900" y="0"/>
                  <a:pt x="1002322" y="0"/>
                </a:cubicBezTo>
                <a:close/>
              </a:path>
            </a:pathLst>
          </a:cu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7" name="Google Shape;717;p92"/>
          <p:cNvSpPr/>
          <p:nvPr/>
        </p:nvSpPr>
        <p:spPr>
          <a:xfrm>
            <a:off x="7258813" y="2779267"/>
            <a:ext cx="4639490" cy="2323143"/>
          </a:xfrm>
          <a:custGeom>
            <a:avLst/>
            <a:gdLst/>
            <a:ahLst/>
            <a:cxnLst/>
            <a:rect l="l" t="t" r="r" b="b"/>
            <a:pathLst>
              <a:path w="4639490" h="2323143" extrusionOk="0">
                <a:moveTo>
                  <a:pt x="1106096" y="0"/>
                </a:moveTo>
                <a:lnTo>
                  <a:pt x="2087149" y="0"/>
                </a:lnTo>
                <a:lnTo>
                  <a:pt x="2119294" y="0"/>
                </a:lnTo>
                <a:lnTo>
                  <a:pt x="2223487" y="0"/>
                </a:lnTo>
                <a:lnTo>
                  <a:pt x="3652162" y="0"/>
                </a:lnTo>
                <a:lnTo>
                  <a:pt x="4461990" y="0"/>
                </a:lnTo>
                <a:cubicBezTo>
                  <a:pt x="4560020" y="0"/>
                  <a:pt x="4639490" y="79470"/>
                  <a:pt x="4639490" y="177500"/>
                </a:cubicBezTo>
                <a:lnTo>
                  <a:pt x="3883742" y="2031502"/>
                </a:lnTo>
                <a:cubicBezTo>
                  <a:pt x="3829662" y="2179453"/>
                  <a:pt x="3750192" y="2196521"/>
                  <a:pt x="3652162" y="2196521"/>
                </a:cubicBezTo>
                <a:lnTo>
                  <a:pt x="3323386" y="2197349"/>
                </a:lnTo>
                <a:lnTo>
                  <a:pt x="3242786" y="2197576"/>
                </a:lnTo>
                <a:lnTo>
                  <a:pt x="3237582" y="2196526"/>
                </a:lnTo>
                <a:lnTo>
                  <a:pt x="440461" y="2196526"/>
                </a:lnTo>
                <a:lnTo>
                  <a:pt x="440459" y="2196528"/>
                </a:lnTo>
                <a:lnTo>
                  <a:pt x="3237583" y="2196528"/>
                </a:lnTo>
                <a:lnTo>
                  <a:pt x="3242788" y="2197578"/>
                </a:lnTo>
                <a:lnTo>
                  <a:pt x="3212694" y="2197663"/>
                </a:lnTo>
                <a:lnTo>
                  <a:pt x="223235" y="2196528"/>
                </a:lnTo>
                <a:lnTo>
                  <a:pt x="223233" y="2196528"/>
                </a:lnTo>
                <a:cubicBezTo>
                  <a:pt x="223228" y="2196528"/>
                  <a:pt x="223225" y="2196526"/>
                  <a:pt x="223219" y="2196526"/>
                </a:cubicBezTo>
                <a:lnTo>
                  <a:pt x="191022" y="2196526"/>
                </a:lnTo>
                <a:cubicBezTo>
                  <a:pt x="105151" y="2196526"/>
                  <a:pt x="31472" y="2248736"/>
                  <a:pt x="0" y="2323143"/>
                </a:cubicBezTo>
                <a:lnTo>
                  <a:pt x="873591" y="165621"/>
                </a:lnTo>
                <a:cubicBezTo>
                  <a:pt x="927886" y="17131"/>
                  <a:pt x="1007674" y="0"/>
                  <a:pt x="1106096" y="0"/>
                </a:cubicBezTo>
                <a:close/>
              </a:path>
            </a:pathLst>
          </a:cu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8" name="Google Shape;718;p92"/>
          <p:cNvSpPr txBox="1"/>
          <p:nvPr/>
        </p:nvSpPr>
        <p:spPr>
          <a:xfrm>
            <a:off x="4796578" y="3526944"/>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70%</a:t>
            </a:r>
            <a:endParaRPr dirty="0"/>
          </a:p>
        </p:txBody>
      </p:sp>
      <p:sp>
        <p:nvSpPr>
          <p:cNvPr id="719" name="Google Shape;719;p92"/>
          <p:cNvSpPr txBox="1"/>
          <p:nvPr/>
        </p:nvSpPr>
        <p:spPr>
          <a:xfrm>
            <a:off x="8688138" y="2864559"/>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30%</a:t>
            </a:r>
            <a:endParaRPr dirty="0"/>
          </a:p>
        </p:txBody>
      </p:sp>
      <p:sp>
        <p:nvSpPr>
          <p:cNvPr id="720" name="Google Shape;720;p92"/>
          <p:cNvSpPr txBox="1"/>
          <p:nvPr/>
        </p:nvSpPr>
        <p:spPr>
          <a:xfrm>
            <a:off x="7763315" y="4316077"/>
            <a:ext cx="3342000" cy="461624"/>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Montserrat SemiBold"/>
                <a:cs typeface="Montserrat SemiBold"/>
                <a:sym typeface="Montserrat SemiBold"/>
              </a:rPr>
              <a:t>Quick Response Fund (QRF)</a:t>
            </a:r>
            <a:endParaRPr sz="2400" i="1" u="none" strike="noStrike" cap="none" dirty="0">
              <a:solidFill>
                <a:srgbClr val="3A3838"/>
              </a:solidFill>
              <a:latin typeface="Franklin Gothic Medium Cond" panose="020B0606030402020204" pitchFamily="34" charset="0"/>
              <a:ea typeface="Montserrat SemiBold"/>
              <a:cs typeface="Montserrat SemiBold"/>
              <a:sym typeface="Montserrat SemiBold"/>
            </a:endParaRPr>
          </a:p>
        </p:txBody>
      </p:sp>
      <p:sp>
        <p:nvSpPr>
          <p:cNvPr id="721" name="Google Shape;721;p92"/>
          <p:cNvSpPr txBox="1"/>
          <p:nvPr/>
        </p:nvSpPr>
        <p:spPr>
          <a:xfrm>
            <a:off x="3769024" y="4875023"/>
            <a:ext cx="3509700" cy="923289"/>
          </a:xfrm>
          <a:prstGeom prst="rect">
            <a:avLst/>
          </a:prstGeom>
          <a:noFill/>
          <a:ln>
            <a:noFill/>
          </a:ln>
        </p:spPr>
        <p:txBody>
          <a:bodyPr spcFirstLastPara="1" wrap="square" lIns="0" tIns="45700" rIns="0" bIns="45700" anchor="b" anchorCtr="0">
            <a:spAutoFit/>
          </a:bodyPr>
          <a:lstStyle/>
          <a:p>
            <a:pPr marL="84138" marR="0" lvl="1" indent="0" algn="ctr" rtl="0">
              <a:spcBef>
                <a:spcPts val="0"/>
              </a:spcBef>
              <a:spcAft>
                <a:spcPts val="0"/>
              </a:spcAft>
              <a:buNone/>
            </a:pPr>
            <a:r>
              <a:rPr lang="en-US" i="0" u="none" strike="noStrike" cap="none" dirty="0">
                <a:solidFill>
                  <a:schemeClr val="dk1"/>
                </a:solidFill>
                <a:latin typeface="Franklin Gothic Medium Cond" panose="020B0606030402020204" pitchFamily="34" charset="0"/>
                <a:ea typeface="Montserrat SemiBold"/>
                <a:cs typeface="Montserrat SemiBold"/>
                <a:sym typeface="Montserrat SemiBold"/>
              </a:rPr>
              <a:t>Disaster prevention and mitigation, preparedness, response, rehabilitation and recovery </a:t>
            </a:r>
            <a:endParaRPr i="0" u="none" strike="noStrike" cap="none" dirty="0">
              <a:solidFill>
                <a:schemeClr val="dk1"/>
              </a:solidFill>
              <a:latin typeface="Franklin Gothic Medium Cond" panose="020B0606030402020204" pitchFamily="34" charset="0"/>
              <a:ea typeface="Montserrat SemiBold"/>
              <a:cs typeface="Montserrat SemiBold"/>
              <a:sym typeface="Montserrat SemiBold"/>
            </a:endParaRPr>
          </a:p>
        </p:txBody>
      </p:sp>
      <p:sp>
        <p:nvSpPr>
          <p:cNvPr id="722" name="Google Shape;722;p92"/>
          <p:cNvSpPr/>
          <p:nvPr/>
        </p:nvSpPr>
        <p:spPr>
          <a:xfrm>
            <a:off x="293697" y="1752351"/>
            <a:ext cx="7526768" cy="1088611"/>
          </a:xfrm>
          <a:prstGeom prst="roundRect">
            <a:avLst>
              <a:gd name="adj" fmla="val 7052"/>
            </a:avLst>
          </a:prstGeom>
          <a:solidFill>
            <a:schemeClr val="lt1"/>
          </a:solidFill>
          <a:ln>
            <a:noFill/>
          </a:ln>
        </p:spPr>
        <p:txBody>
          <a:bodyPr spcFirstLastPara="1" wrap="square" lIns="91425" tIns="45700" rIns="91425" bIns="45700" anchor="t" anchorCtr="0">
            <a:noAutofit/>
          </a:bodyPr>
          <a:lstStyle/>
          <a:p>
            <a:pPr marL="82550" marR="0" lvl="0" indent="-6350" algn="just" rtl="0">
              <a:spcBef>
                <a:spcPts val="0"/>
              </a:spcBef>
              <a:spcAft>
                <a:spcPts val="0"/>
              </a:spcAft>
              <a:buNone/>
            </a:pP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LDRRMF amounting to </a:t>
            </a:r>
            <a:r>
              <a:rPr lang="en-US" sz="2800" b="1"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not less than five percent (5%) </a:t>
            </a: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of the estimated revenue from regular sources shall be set aside to support disaster risk management activities.</a:t>
            </a:r>
            <a:endParaRPr sz="2000" dirty="0">
              <a:latin typeface="Franklin Gothic Medium Cond" panose="020B0606030402020204" pitchFamily="34" charset="0"/>
              <a:ea typeface="LiSu"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8"/>
                                        </p:tgtEl>
                                        <p:attrNameLst>
                                          <p:attrName>style.visibility</p:attrName>
                                        </p:attrNameLst>
                                      </p:cBhvr>
                                      <p:to>
                                        <p:strVal val="visible"/>
                                      </p:to>
                                    </p:set>
                                    <p:animEffect transition="in" filter="fade">
                                      <p:cBhvr>
                                        <p:cTn id="20" dur="500"/>
                                        <p:tgtEl>
                                          <p:spTgt spid="718"/>
                                        </p:tgtEl>
                                      </p:cBhvr>
                                    </p:animEffect>
                                  </p:childTnLst>
                                </p:cTn>
                              </p:par>
                              <p:par>
                                <p:cTn id="21" presetID="10" presetClass="entr" presetSubtype="0" fill="hold" nodeType="with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500"/>
                                        <p:tgtEl>
                                          <p:spTgt spid="7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500"/>
                                        <p:tgtEl>
                                          <p:spTgt spid="719"/>
                                        </p:tgtEl>
                                      </p:cBhvr>
                                    </p:animEffect>
                                  </p:childTnLst>
                                </p:cTn>
                              </p:par>
                              <p:par>
                                <p:cTn id="29" presetID="10" presetClass="entr" presetSubtype="0" fill="hold" nodeType="withEffect">
                                  <p:stCondLst>
                                    <p:cond delay="0"/>
                                  </p:stCondLst>
                                  <p:childTnLst>
                                    <p:set>
                                      <p:cBhvr>
                                        <p:cTn id="30" dur="1" fill="hold">
                                          <p:stCondLst>
                                            <p:cond delay="0"/>
                                          </p:stCondLst>
                                        </p:cTn>
                                        <p:tgtEl>
                                          <p:spTgt spid="720"/>
                                        </p:tgtEl>
                                        <p:attrNameLst>
                                          <p:attrName>style.visibility</p:attrName>
                                        </p:attrNameLst>
                                      </p:cBhvr>
                                      <p:to>
                                        <p:strVal val="visible"/>
                                      </p:to>
                                    </p:set>
                                    <p:animEffect transition="in" filter="fade">
                                      <p:cBhvr>
                                        <p:cTn id="31" dur="5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3"/>
          <p:cNvSpPr txBox="1"/>
          <p:nvPr/>
        </p:nvSpPr>
        <p:spPr>
          <a:xfrm>
            <a:off x="152400" y="98319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Su" panose="02010509060101010101" pitchFamily="49" charset="-122"/>
                <a:cs typeface="Libre Franklin"/>
                <a:sym typeface="Libre Franklin"/>
              </a:rPr>
              <a:t>UTILIZATION OF THE LDRRMF</a:t>
            </a:r>
            <a:endParaRPr sz="4400" dirty="0">
              <a:latin typeface="Franklin Gothic Demi Cond" panose="020B0706030402020204" pitchFamily="34" charset="0"/>
              <a:ea typeface="LiSu" panose="02010509060101010101" pitchFamily="49" charset="-122"/>
            </a:endParaRPr>
          </a:p>
        </p:txBody>
      </p:sp>
      <p:sp>
        <p:nvSpPr>
          <p:cNvPr id="729" name="Google Shape;729;p93"/>
          <p:cNvSpPr/>
          <p:nvPr/>
        </p:nvSpPr>
        <p:spPr>
          <a:xfrm>
            <a:off x="8777040" y="2322939"/>
            <a:ext cx="2394819" cy="2598126"/>
          </a:xfrm>
          <a:custGeom>
            <a:avLst/>
            <a:gdLst/>
            <a:ahLst/>
            <a:cxnLst/>
            <a:rect l="l" t="t" r="r" b="b"/>
            <a:pathLst>
              <a:path w="21600" h="21477" extrusionOk="0">
                <a:moveTo>
                  <a:pt x="17262" y="21477"/>
                </a:moveTo>
                <a:cubicBezTo>
                  <a:pt x="17083" y="21477"/>
                  <a:pt x="16860" y="21477"/>
                  <a:pt x="16681" y="21436"/>
                </a:cubicBezTo>
                <a:cubicBezTo>
                  <a:pt x="12477" y="20903"/>
                  <a:pt x="8184" y="20452"/>
                  <a:pt x="3935" y="20083"/>
                </a:cubicBezTo>
                <a:cubicBezTo>
                  <a:pt x="1699" y="19879"/>
                  <a:pt x="0" y="18198"/>
                  <a:pt x="0" y="16108"/>
                </a:cubicBezTo>
                <a:cubicBezTo>
                  <a:pt x="0" y="15985"/>
                  <a:pt x="89" y="15903"/>
                  <a:pt x="224" y="15903"/>
                </a:cubicBezTo>
                <a:cubicBezTo>
                  <a:pt x="358" y="15903"/>
                  <a:pt x="447" y="15985"/>
                  <a:pt x="447" y="16108"/>
                </a:cubicBezTo>
                <a:cubicBezTo>
                  <a:pt x="447" y="17952"/>
                  <a:pt x="1968" y="19469"/>
                  <a:pt x="3935" y="19674"/>
                </a:cubicBezTo>
                <a:cubicBezTo>
                  <a:pt x="8184" y="20042"/>
                  <a:pt x="12477" y="20493"/>
                  <a:pt x="16726" y="21026"/>
                </a:cubicBezTo>
                <a:cubicBezTo>
                  <a:pt x="17844" y="21149"/>
                  <a:pt x="18962" y="20862"/>
                  <a:pt x="19811" y="20206"/>
                </a:cubicBezTo>
                <a:cubicBezTo>
                  <a:pt x="20661" y="19510"/>
                  <a:pt x="21153" y="18567"/>
                  <a:pt x="21153" y="17501"/>
                </a:cubicBezTo>
                <a:lnTo>
                  <a:pt x="21153" y="3976"/>
                </a:lnTo>
                <a:cubicBezTo>
                  <a:pt x="21153" y="2951"/>
                  <a:pt x="20661" y="1967"/>
                  <a:pt x="19811" y="1271"/>
                </a:cubicBezTo>
                <a:cubicBezTo>
                  <a:pt x="18962" y="615"/>
                  <a:pt x="17844" y="287"/>
                  <a:pt x="16726" y="451"/>
                </a:cubicBezTo>
                <a:cubicBezTo>
                  <a:pt x="12522" y="984"/>
                  <a:pt x="8184" y="1435"/>
                  <a:pt x="3935" y="1803"/>
                </a:cubicBezTo>
                <a:cubicBezTo>
                  <a:pt x="1923" y="1967"/>
                  <a:pt x="447" y="3484"/>
                  <a:pt x="447" y="5369"/>
                </a:cubicBezTo>
                <a:cubicBezTo>
                  <a:pt x="447" y="5492"/>
                  <a:pt x="358" y="5574"/>
                  <a:pt x="224" y="5574"/>
                </a:cubicBezTo>
                <a:cubicBezTo>
                  <a:pt x="89" y="5574"/>
                  <a:pt x="0" y="5492"/>
                  <a:pt x="0" y="5369"/>
                </a:cubicBezTo>
                <a:cubicBezTo>
                  <a:pt x="0" y="3320"/>
                  <a:pt x="1699" y="1598"/>
                  <a:pt x="3935" y="1394"/>
                </a:cubicBezTo>
                <a:cubicBezTo>
                  <a:pt x="8184" y="1025"/>
                  <a:pt x="12477" y="574"/>
                  <a:pt x="16681" y="41"/>
                </a:cubicBezTo>
                <a:cubicBezTo>
                  <a:pt x="17933" y="-123"/>
                  <a:pt x="19185" y="205"/>
                  <a:pt x="20124" y="984"/>
                </a:cubicBezTo>
                <a:cubicBezTo>
                  <a:pt x="21063" y="1721"/>
                  <a:pt x="21600" y="2828"/>
                  <a:pt x="21600" y="3976"/>
                </a:cubicBezTo>
                <a:lnTo>
                  <a:pt x="21600" y="17501"/>
                </a:lnTo>
                <a:cubicBezTo>
                  <a:pt x="21600" y="18649"/>
                  <a:pt x="21063" y="19756"/>
                  <a:pt x="20124" y="20493"/>
                </a:cubicBezTo>
                <a:cubicBezTo>
                  <a:pt x="19319" y="21108"/>
                  <a:pt x="18335" y="21477"/>
                  <a:pt x="17262" y="21477"/>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0" name="Google Shape;730;p93"/>
          <p:cNvSpPr/>
          <p:nvPr/>
        </p:nvSpPr>
        <p:spPr>
          <a:xfrm>
            <a:off x="1290130" y="2322939"/>
            <a:ext cx="2625377" cy="2597810"/>
          </a:xfrm>
          <a:custGeom>
            <a:avLst/>
            <a:gdLst/>
            <a:ahLst/>
            <a:cxnLst/>
            <a:rect l="l" t="t" r="r" b="b"/>
            <a:pathLst>
              <a:path w="21580" h="21475" extrusionOk="0">
                <a:moveTo>
                  <a:pt x="3912" y="21475"/>
                </a:moveTo>
                <a:cubicBezTo>
                  <a:pt x="2975" y="21475"/>
                  <a:pt x="2038" y="21147"/>
                  <a:pt x="1345" y="20491"/>
                </a:cubicBezTo>
                <a:cubicBezTo>
                  <a:pt x="489" y="19754"/>
                  <a:pt x="0" y="18647"/>
                  <a:pt x="0" y="17499"/>
                </a:cubicBezTo>
                <a:lnTo>
                  <a:pt x="0" y="3974"/>
                </a:lnTo>
                <a:cubicBezTo>
                  <a:pt x="0" y="2826"/>
                  <a:pt x="489" y="1719"/>
                  <a:pt x="1345" y="982"/>
                </a:cubicBezTo>
                <a:cubicBezTo>
                  <a:pt x="2201" y="244"/>
                  <a:pt x="3342" y="-125"/>
                  <a:pt x="4483" y="39"/>
                </a:cubicBezTo>
                <a:cubicBezTo>
                  <a:pt x="8314" y="572"/>
                  <a:pt x="12226" y="1023"/>
                  <a:pt x="16098" y="1391"/>
                </a:cubicBezTo>
                <a:cubicBezTo>
                  <a:pt x="18136" y="1596"/>
                  <a:pt x="19685" y="3277"/>
                  <a:pt x="19685" y="5367"/>
                </a:cubicBezTo>
                <a:lnTo>
                  <a:pt x="19685" y="8728"/>
                </a:lnTo>
                <a:lnTo>
                  <a:pt x="21519" y="10572"/>
                </a:lnTo>
                <a:cubicBezTo>
                  <a:pt x="21600" y="10654"/>
                  <a:pt x="21600" y="10777"/>
                  <a:pt x="21519" y="10859"/>
                </a:cubicBezTo>
                <a:lnTo>
                  <a:pt x="19685" y="12704"/>
                </a:lnTo>
                <a:lnTo>
                  <a:pt x="19685" y="16065"/>
                </a:lnTo>
                <a:cubicBezTo>
                  <a:pt x="19685" y="18114"/>
                  <a:pt x="18136" y="19835"/>
                  <a:pt x="16098" y="20040"/>
                </a:cubicBezTo>
                <a:cubicBezTo>
                  <a:pt x="12226" y="20409"/>
                  <a:pt x="8314" y="20860"/>
                  <a:pt x="4483" y="21393"/>
                </a:cubicBezTo>
                <a:cubicBezTo>
                  <a:pt x="4279" y="21434"/>
                  <a:pt x="4075" y="21475"/>
                  <a:pt x="3912" y="21475"/>
                </a:cubicBezTo>
                <a:close/>
                <a:moveTo>
                  <a:pt x="3912" y="408"/>
                </a:moveTo>
                <a:cubicBezTo>
                  <a:pt x="3057" y="408"/>
                  <a:pt x="2242" y="695"/>
                  <a:pt x="1589" y="1269"/>
                </a:cubicBezTo>
                <a:cubicBezTo>
                  <a:pt x="815" y="1965"/>
                  <a:pt x="367" y="2908"/>
                  <a:pt x="367" y="3974"/>
                </a:cubicBezTo>
                <a:lnTo>
                  <a:pt x="367" y="17499"/>
                </a:lnTo>
                <a:cubicBezTo>
                  <a:pt x="367" y="18524"/>
                  <a:pt x="815" y="19508"/>
                  <a:pt x="1589" y="20204"/>
                </a:cubicBezTo>
                <a:cubicBezTo>
                  <a:pt x="2364" y="20860"/>
                  <a:pt x="3383" y="21188"/>
                  <a:pt x="4402" y="21024"/>
                </a:cubicBezTo>
                <a:cubicBezTo>
                  <a:pt x="8232" y="20491"/>
                  <a:pt x="12145" y="20040"/>
                  <a:pt x="16057" y="19672"/>
                </a:cubicBezTo>
                <a:cubicBezTo>
                  <a:pt x="17891" y="19508"/>
                  <a:pt x="19236" y="17991"/>
                  <a:pt x="19236" y="16106"/>
                </a:cubicBezTo>
                <a:lnTo>
                  <a:pt x="19236" y="12663"/>
                </a:lnTo>
                <a:cubicBezTo>
                  <a:pt x="19236" y="12622"/>
                  <a:pt x="19277" y="12540"/>
                  <a:pt x="19277" y="12499"/>
                </a:cubicBezTo>
                <a:lnTo>
                  <a:pt x="21030" y="10736"/>
                </a:lnTo>
                <a:lnTo>
                  <a:pt x="19277" y="8974"/>
                </a:lnTo>
                <a:cubicBezTo>
                  <a:pt x="19236" y="8933"/>
                  <a:pt x="19236" y="8892"/>
                  <a:pt x="19236" y="8810"/>
                </a:cubicBezTo>
                <a:lnTo>
                  <a:pt x="19236" y="5367"/>
                </a:lnTo>
                <a:cubicBezTo>
                  <a:pt x="19236" y="3523"/>
                  <a:pt x="17851" y="2006"/>
                  <a:pt x="16057" y="1801"/>
                </a:cubicBezTo>
                <a:cubicBezTo>
                  <a:pt x="12186" y="1432"/>
                  <a:pt x="8273" y="982"/>
                  <a:pt x="4402" y="449"/>
                </a:cubicBezTo>
                <a:cubicBezTo>
                  <a:pt x="4238" y="408"/>
                  <a:pt x="4075" y="408"/>
                  <a:pt x="3912" y="408"/>
                </a:cubicBezTo>
                <a:close/>
              </a:path>
            </a:pathLst>
          </a:custGeom>
          <a:solidFill>
            <a:schemeClr val="dk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1" name="Google Shape;731;p93"/>
          <p:cNvSpPr/>
          <p:nvPr/>
        </p:nvSpPr>
        <p:spPr>
          <a:xfrm>
            <a:off x="6297930" y="2570850"/>
            <a:ext cx="2625377" cy="2113470"/>
          </a:xfrm>
          <a:custGeom>
            <a:avLst/>
            <a:gdLst/>
            <a:ahLst/>
            <a:cxnLst/>
            <a:rect l="l" t="t" r="r" b="b"/>
            <a:pathLst>
              <a:path w="21580" h="21512" extrusionOk="0">
                <a:moveTo>
                  <a:pt x="15731" y="21512"/>
                </a:moveTo>
                <a:cubicBezTo>
                  <a:pt x="15650" y="21512"/>
                  <a:pt x="15568" y="21512"/>
                  <a:pt x="15487" y="21512"/>
                </a:cubicBezTo>
                <a:cubicBezTo>
                  <a:pt x="11615" y="21209"/>
                  <a:pt x="7743" y="21007"/>
                  <a:pt x="3872" y="20957"/>
                </a:cubicBezTo>
                <a:cubicBezTo>
                  <a:pt x="1752" y="20906"/>
                  <a:pt x="0" y="18736"/>
                  <a:pt x="0" y="16062"/>
                </a:cubicBezTo>
                <a:cubicBezTo>
                  <a:pt x="0" y="15910"/>
                  <a:pt x="81" y="15809"/>
                  <a:pt x="204" y="15809"/>
                </a:cubicBezTo>
                <a:cubicBezTo>
                  <a:pt x="326" y="15809"/>
                  <a:pt x="408" y="15910"/>
                  <a:pt x="408" y="16062"/>
                </a:cubicBezTo>
                <a:cubicBezTo>
                  <a:pt x="408" y="18434"/>
                  <a:pt x="1956" y="20402"/>
                  <a:pt x="3872" y="20452"/>
                </a:cubicBezTo>
                <a:cubicBezTo>
                  <a:pt x="7743" y="20503"/>
                  <a:pt x="11656" y="20705"/>
                  <a:pt x="15528" y="21007"/>
                </a:cubicBezTo>
                <a:cubicBezTo>
                  <a:pt x="16506" y="21058"/>
                  <a:pt x="17443" y="20654"/>
                  <a:pt x="18177" y="19847"/>
                </a:cubicBezTo>
                <a:cubicBezTo>
                  <a:pt x="18910" y="18989"/>
                  <a:pt x="19277" y="17878"/>
                  <a:pt x="19277" y="16667"/>
                </a:cubicBezTo>
                <a:lnTo>
                  <a:pt x="19277" y="13134"/>
                </a:lnTo>
                <a:cubicBezTo>
                  <a:pt x="19277" y="13084"/>
                  <a:pt x="19318" y="12983"/>
                  <a:pt x="19318" y="12933"/>
                </a:cubicBezTo>
                <a:lnTo>
                  <a:pt x="21070" y="10762"/>
                </a:lnTo>
                <a:lnTo>
                  <a:pt x="19318" y="8592"/>
                </a:lnTo>
                <a:cubicBezTo>
                  <a:pt x="19277" y="8542"/>
                  <a:pt x="19277" y="8491"/>
                  <a:pt x="19277" y="8390"/>
                </a:cubicBezTo>
                <a:lnTo>
                  <a:pt x="19277" y="4858"/>
                </a:lnTo>
                <a:cubicBezTo>
                  <a:pt x="19277" y="3647"/>
                  <a:pt x="18869" y="2486"/>
                  <a:pt x="18177" y="1678"/>
                </a:cubicBezTo>
                <a:cubicBezTo>
                  <a:pt x="17443" y="820"/>
                  <a:pt x="16506" y="417"/>
                  <a:pt x="15528" y="518"/>
                </a:cubicBezTo>
                <a:cubicBezTo>
                  <a:pt x="11656" y="820"/>
                  <a:pt x="7743" y="1022"/>
                  <a:pt x="3872" y="1073"/>
                </a:cubicBezTo>
                <a:cubicBezTo>
                  <a:pt x="1956" y="1123"/>
                  <a:pt x="408" y="3091"/>
                  <a:pt x="408" y="5463"/>
                </a:cubicBezTo>
                <a:cubicBezTo>
                  <a:pt x="408" y="5615"/>
                  <a:pt x="326" y="5716"/>
                  <a:pt x="204" y="5716"/>
                </a:cubicBezTo>
                <a:cubicBezTo>
                  <a:pt x="81" y="5716"/>
                  <a:pt x="0" y="5615"/>
                  <a:pt x="0" y="5463"/>
                </a:cubicBezTo>
                <a:cubicBezTo>
                  <a:pt x="0" y="2789"/>
                  <a:pt x="1752" y="618"/>
                  <a:pt x="3872" y="568"/>
                </a:cubicBezTo>
                <a:cubicBezTo>
                  <a:pt x="7743" y="518"/>
                  <a:pt x="11656" y="316"/>
                  <a:pt x="15487" y="13"/>
                </a:cubicBezTo>
                <a:cubicBezTo>
                  <a:pt x="16587" y="-88"/>
                  <a:pt x="17606" y="417"/>
                  <a:pt x="18421" y="1325"/>
                </a:cubicBezTo>
                <a:cubicBezTo>
                  <a:pt x="19236" y="2284"/>
                  <a:pt x="19685" y="3546"/>
                  <a:pt x="19685" y="4908"/>
                </a:cubicBezTo>
                <a:lnTo>
                  <a:pt x="19685" y="8340"/>
                </a:lnTo>
                <a:lnTo>
                  <a:pt x="21519" y="10611"/>
                </a:lnTo>
                <a:cubicBezTo>
                  <a:pt x="21600" y="10712"/>
                  <a:pt x="21600" y="10863"/>
                  <a:pt x="21519" y="10964"/>
                </a:cubicBezTo>
                <a:lnTo>
                  <a:pt x="19685" y="13235"/>
                </a:lnTo>
                <a:lnTo>
                  <a:pt x="19685" y="16667"/>
                </a:lnTo>
                <a:cubicBezTo>
                  <a:pt x="19685" y="18030"/>
                  <a:pt x="19236" y="19291"/>
                  <a:pt x="18421" y="20250"/>
                </a:cubicBezTo>
                <a:cubicBezTo>
                  <a:pt x="17688" y="21058"/>
                  <a:pt x="16750" y="21512"/>
                  <a:pt x="15731" y="2151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2" name="Google Shape;732;p93"/>
          <p:cNvSpPr txBox="1"/>
          <p:nvPr/>
        </p:nvSpPr>
        <p:spPr>
          <a:xfrm>
            <a:off x="4311098" y="3793627"/>
            <a:ext cx="1516545"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Preparedness</a:t>
            </a:r>
            <a:endParaRPr sz="2000" dirty="0">
              <a:latin typeface="Franklin Gothic Medium Cond" panose="020B0606030402020204" pitchFamily="34" charset="0"/>
            </a:endParaRPr>
          </a:p>
        </p:txBody>
      </p:sp>
      <p:sp>
        <p:nvSpPr>
          <p:cNvPr id="733" name="Google Shape;733;p93"/>
          <p:cNvSpPr txBox="1"/>
          <p:nvPr/>
        </p:nvSpPr>
        <p:spPr>
          <a:xfrm>
            <a:off x="6717254" y="3693042"/>
            <a:ext cx="1516545" cy="83095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Calibri"/>
                <a:cs typeface="Calibri"/>
                <a:sym typeface="Calibri"/>
              </a:rPr>
              <a:t>Disaster Response</a:t>
            </a:r>
            <a:endParaRPr sz="2400" dirty="0">
              <a:latin typeface="Franklin Gothic Medium Cond" panose="020B0606030402020204" pitchFamily="34" charset="0"/>
            </a:endParaRPr>
          </a:p>
        </p:txBody>
      </p:sp>
      <p:sp>
        <p:nvSpPr>
          <p:cNvPr id="734" name="Google Shape;734;p93"/>
          <p:cNvSpPr txBox="1"/>
          <p:nvPr/>
        </p:nvSpPr>
        <p:spPr>
          <a:xfrm>
            <a:off x="9216176" y="3656519"/>
            <a:ext cx="1685694" cy="1015622"/>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Rehabilitation and Recovery</a:t>
            </a:r>
            <a:endParaRPr sz="2000" dirty="0">
              <a:latin typeface="Franklin Gothic Medium Cond" panose="020B0606030402020204" pitchFamily="34" charset="0"/>
            </a:endParaRPr>
          </a:p>
        </p:txBody>
      </p:sp>
      <p:sp>
        <p:nvSpPr>
          <p:cNvPr id="735" name="Google Shape;735;p93"/>
          <p:cNvSpPr txBox="1"/>
          <p:nvPr/>
        </p:nvSpPr>
        <p:spPr>
          <a:xfrm>
            <a:off x="1485948" y="3778942"/>
            <a:ext cx="1938129"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Prevention and Mitigation</a:t>
            </a:r>
            <a:endParaRPr sz="2000" dirty="0">
              <a:latin typeface="Franklin Gothic Medium Cond" panose="020B0606030402020204" pitchFamily="34" charset="0"/>
            </a:endParaRPr>
          </a:p>
        </p:txBody>
      </p:sp>
      <p:sp>
        <p:nvSpPr>
          <p:cNvPr id="736" name="Google Shape;736;p93"/>
          <p:cNvSpPr/>
          <p:nvPr/>
        </p:nvSpPr>
        <p:spPr>
          <a:xfrm flipH="1">
            <a:off x="3818821" y="2570884"/>
            <a:ext cx="2625346" cy="2123339"/>
          </a:xfrm>
          <a:custGeom>
            <a:avLst/>
            <a:gdLst/>
            <a:ahLst/>
            <a:cxnLst/>
            <a:rect l="l" t="t" r="r" b="b"/>
            <a:pathLst>
              <a:path w="2625346" h="2123339" extrusionOk="0">
                <a:moveTo>
                  <a:pt x="2114626" y="1251"/>
                </a:moveTo>
                <a:cubicBezTo>
                  <a:pt x="1643688" y="31000"/>
                  <a:pt x="1172629" y="50832"/>
                  <a:pt x="701570" y="55791"/>
                </a:cubicBezTo>
                <a:cubicBezTo>
                  <a:pt x="443777" y="60749"/>
                  <a:pt x="230511" y="273948"/>
                  <a:pt x="230511" y="536729"/>
                </a:cubicBezTo>
                <a:lnTo>
                  <a:pt x="230511" y="819342"/>
                </a:lnTo>
                <a:lnTo>
                  <a:pt x="7390" y="1042458"/>
                </a:lnTo>
                <a:cubicBezTo>
                  <a:pt x="-2464" y="1052374"/>
                  <a:pt x="-2464" y="1067248"/>
                  <a:pt x="7390" y="1077164"/>
                </a:cubicBezTo>
                <a:lnTo>
                  <a:pt x="230511" y="1300280"/>
                </a:lnTo>
                <a:lnTo>
                  <a:pt x="230511" y="1582845"/>
                </a:lnTo>
                <a:lnTo>
                  <a:pt x="230511" y="1582893"/>
                </a:lnTo>
                <a:lnTo>
                  <a:pt x="230511" y="1582894"/>
                </a:lnTo>
                <a:lnTo>
                  <a:pt x="230512" y="1582897"/>
                </a:lnTo>
                <a:lnTo>
                  <a:pt x="235995" y="1655362"/>
                </a:lnTo>
                <a:lnTo>
                  <a:pt x="239234" y="1669436"/>
                </a:lnTo>
                <a:lnTo>
                  <a:pt x="240179" y="1678803"/>
                </a:lnTo>
                <a:lnTo>
                  <a:pt x="244898" y="1694042"/>
                </a:lnTo>
                <a:lnTo>
                  <a:pt x="251892" y="1724432"/>
                </a:lnTo>
                <a:lnTo>
                  <a:pt x="263328" y="1753563"/>
                </a:lnTo>
                <a:lnTo>
                  <a:pt x="267862" y="1768204"/>
                </a:lnTo>
                <a:lnTo>
                  <a:pt x="272321" y="1776468"/>
                </a:lnTo>
                <a:lnTo>
                  <a:pt x="277366" y="1789319"/>
                </a:lnTo>
                <a:lnTo>
                  <a:pt x="311575" y="1849220"/>
                </a:lnTo>
                <a:lnTo>
                  <a:pt x="311584" y="1849239"/>
                </a:lnTo>
                <a:cubicBezTo>
                  <a:pt x="396722" y="1976290"/>
                  <a:pt x="540450" y="2060733"/>
                  <a:pt x="701570" y="2063832"/>
                </a:cubicBezTo>
                <a:cubicBezTo>
                  <a:pt x="1172629" y="2068791"/>
                  <a:pt x="1648555" y="2088623"/>
                  <a:pt x="2114626" y="2118372"/>
                </a:cubicBezTo>
                <a:lnTo>
                  <a:pt x="2142406" y="2123339"/>
                </a:lnTo>
                <a:cubicBezTo>
                  <a:pt x="2266375" y="2123339"/>
                  <a:pt x="2380490" y="2078735"/>
                  <a:pt x="2469666" y="1999353"/>
                </a:cubicBezTo>
                <a:cubicBezTo>
                  <a:pt x="2568817" y="1905135"/>
                  <a:pt x="2623441" y="1781246"/>
                  <a:pt x="2623441" y="1647337"/>
                </a:cubicBezTo>
                <a:lnTo>
                  <a:pt x="2623441" y="1647272"/>
                </a:lnTo>
                <a:lnTo>
                  <a:pt x="2618548" y="1634335"/>
                </a:lnTo>
                <a:cubicBezTo>
                  <a:pt x="2614215" y="1629996"/>
                  <a:pt x="2608010" y="1627517"/>
                  <a:pt x="2600528" y="1627517"/>
                </a:cubicBezTo>
                <a:cubicBezTo>
                  <a:pt x="2585685" y="1627517"/>
                  <a:pt x="2575709" y="1637434"/>
                  <a:pt x="2575709" y="1652308"/>
                </a:cubicBezTo>
                <a:cubicBezTo>
                  <a:pt x="2575709" y="1771303"/>
                  <a:pt x="2526195" y="1885340"/>
                  <a:pt x="2441886" y="1964670"/>
                </a:cubicBezTo>
                <a:cubicBezTo>
                  <a:pt x="2352589" y="2048958"/>
                  <a:pt x="2238595" y="2088623"/>
                  <a:pt x="2119614" y="2078707"/>
                </a:cubicBezTo>
                <a:cubicBezTo>
                  <a:pt x="1648555" y="2048958"/>
                  <a:pt x="1172629" y="2029126"/>
                  <a:pt x="701570" y="2024167"/>
                </a:cubicBezTo>
                <a:cubicBezTo>
                  <a:pt x="570522" y="2021379"/>
                  <a:pt x="453562" y="1958976"/>
                  <a:pt x="376306" y="1863433"/>
                </a:cubicBezTo>
                <a:lnTo>
                  <a:pt x="313237" y="1757832"/>
                </a:lnTo>
                <a:lnTo>
                  <a:pt x="313232" y="1757822"/>
                </a:lnTo>
                <a:cubicBezTo>
                  <a:pt x="291925" y="1706846"/>
                  <a:pt x="280147" y="1651068"/>
                  <a:pt x="280147" y="1592810"/>
                </a:cubicBezTo>
                <a:lnTo>
                  <a:pt x="280147" y="1300280"/>
                </a:lnTo>
                <a:cubicBezTo>
                  <a:pt x="280147" y="1295322"/>
                  <a:pt x="275159" y="1285406"/>
                  <a:pt x="275159" y="1280448"/>
                </a:cubicBezTo>
                <a:lnTo>
                  <a:pt x="62014" y="1067248"/>
                </a:lnTo>
                <a:lnTo>
                  <a:pt x="275159" y="854049"/>
                </a:lnTo>
                <a:cubicBezTo>
                  <a:pt x="280147" y="849091"/>
                  <a:pt x="280147" y="844133"/>
                  <a:pt x="280147" y="834216"/>
                </a:cubicBezTo>
                <a:lnTo>
                  <a:pt x="280147" y="541687"/>
                </a:lnTo>
                <a:cubicBezTo>
                  <a:pt x="280147" y="308655"/>
                  <a:pt x="468595" y="115288"/>
                  <a:pt x="701570" y="110330"/>
                </a:cubicBezTo>
                <a:cubicBezTo>
                  <a:pt x="1172629" y="105372"/>
                  <a:pt x="1648555" y="85539"/>
                  <a:pt x="2119614" y="55791"/>
                </a:cubicBezTo>
                <a:cubicBezTo>
                  <a:pt x="2238595" y="45874"/>
                  <a:pt x="2352589" y="90497"/>
                  <a:pt x="2441886" y="169828"/>
                </a:cubicBezTo>
                <a:cubicBezTo>
                  <a:pt x="2531183" y="254116"/>
                  <a:pt x="2575709" y="363194"/>
                  <a:pt x="2575709" y="482189"/>
                </a:cubicBezTo>
                <a:cubicBezTo>
                  <a:pt x="2575709" y="497064"/>
                  <a:pt x="2585685" y="506980"/>
                  <a:pt x="2600528" y="506980"/>
                </a:cubicBezTo>
                <a:cubicBezTo>
                  <a:pt x="2615492" y="506980"/>
                  <a:pt x="2625346" y="497064"/>
                  <a:pt x="2625346" y="482189"/>
                </a:cubicBezTo>
                <a:cubicBezTo>
                  <a:pt x="2625346" y="348320"/>
                  <a:pt x="2570843" y="224367"/>
                  <a:pt x="2471692" y="130162"/>
                </a:cubicBezTo>
                <a:cubicBezTo>
                  <a:pt x="2372419" y="40916"/>
                  <a:pt x="2248571" y="-8665"/>
                  <a:pt x="2114626" y="125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37" name="Google Shape;737;p93" descr="Classroom"/>
          <p:cNvPicPr preferRelativeResize="0"/>
          <p:nvPr/>
        </p:nvPicPr>
        <p:blipFill rotWithShape="1">
          <a:blip r:embed="rId3">
            <a:alphaModFix/>
          </a:blip>
          <a:srcRect/>
          <a:stretch/>
        </p:blipFill>
        <p:spPr>
          <a:xfrm>
            <a:off x="4612170" y="2856955"/>
            <a:ext cx="914400" cy="914400"/>
          </a:xfrm>
          <a:prstGeom prst="rect">
            <a:avLst/>
          </a:prstGeom>
          <a:noFill/>
          <a:ln>
            <a:noFill/>
          </a:ln>
        </p:spPr>
      </p:pic>
      <p:pic>
        <p:nvPicPr>
          <p:cNvPr id="738" name="Google Shape;738;p93" descr="Excavator"/>
          <p:cNvPicPr preferRelativeResize="0"/>
          <p:nvPr/>
        </p:nvPicPr>
        <p:blipFill rotWithShape="1">
          <a:blip r:embed="rId4">
            <a:alphaModFix/>
          </a:blip>
          <a:srcRect/>
          <a:stretch/>
        </p:blipFill>
        <p:spPr>
          <a:xfrm>
            <a:off x="2058655" y="2742119"/>
            <a:ext cx="914400" cy="914400"/>
          </a:xfrm>
          <a:prstGeom prst="rect">
            <a:avLst/>
          </a:prstGeom>
          <a:noFill/>
          <a:ln>
            <a:noFill/>
          </a:ln>
        </p:spPr>
      </p:pic>
      <p:pic>
        <p:nvPicPr>
          <p:cNvPr id="739" name="Google Shape;739;p93" descr="Life ring"/>
          <p:cNvPicPr preferRelativeResize="0"/>
          <p:nvPr/>
        </p:nvPicPr>
        <p:blipFill rotWithShape="1">
          <a:blip r:embed="rId5">
            <a:alphaModFix/>
            <a:duotone>
              <a:prstClr val="black"/>
              <a:schemeClr val="accent2">
                <a:tint val="45000"/>
                <a:satMod val="400000"/>
              </a:schemeClr>
            </a:duotone>
          </a:blip>
          <a:srcRect/>
          <a:stretch/>
        </p:blipFill>
        <p:spPr>
          <a:xfrm>
            <a:off x="6975542" y="2740541"/>
            <a:ext cx="1011087" cy="992713"/>
          </a:xfrm>
          <a:prstGeom prst="rect">
            <a:avLst/>
          </a:prstGeom>
          <a:noFill/>
          <a:ln>
            <a:noFill/>
          </a:ln>
        </p:spPr>
      </p:pic>
      <p:pic>
        <p:nvPicPr>
          <p:cNvPr id="740" name="Google Shape;740;p93" descr="Research"/>
          <p:cNvPicPr preferRelativeResize="0"/>
          <p:nvPr/>
        </p:nvPicPr>
        <p:blipFill rotWithShape="1">
          <a:blip r:embed="rId6">
            <a:alphaModFix/>
          </a:blip>
          <a:srcRect/>
          <a:stretch/>
        </p:blipFill>
        <p:spPr>
          <a:xfrm>
            <a:off x="9517248" y="2718153"/>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Effect transition="in" filter="fade">
                                      <p:cBhvr>
                                        <p:cTn id="10" dur="500"/>
                                        <p:tgtEl>
                                          <p:spTgt spid="735"/>
                                        </p:tgtEl>
                                      </p:cBhvr>
                                    </p:animEffect>
                                  </p:childTnLst>
                                </p:cTn>
                              </p:par>
                              <p:par>
                                <p:cTn id="11" presetID="10" presetClass="entr" presetSubtype="0" fill="hold" nodeType="withEffect">
                                  <p:stCondLst>
                                    <p:cond delay="0"/>
                                  </p:stCondLst>
                                  <p:childTnLst>
                                    <p:set>
                                      <p:cBhvr>
                                        <p:cTn id="12" dur="1" fill="hold">
                                          <p:stCondLst>
                                            <p:cond delay="0"/>
                                          </p:stCondLst>
                                        </p:cTn>
                                        <p:tgtEl>
                                          <p:spTgt spid="738"/>
                                        </p:tgtEl>
                                        <p:attrNameLst>
                                          <p:attrName>style.visibility</p:attrName>
                                        </p:attrNameLst>
                                      </p:cBhvr>
                                      <p:to>
                                        <p:strVal val="visible"/>
                                      </p:to>
                                    </p:set>
                                    <p:animEffect transition="in" filter="fade">
                                      <p:cBhvr>
                                        <p:cTn id="13" dur="500"/>
                                        <p:tgtEl>
                                          <p:spTgt spid="7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32"/>
                                        </p:tgtEl>
                                        <p:attrNameLst>
                                          <p:attrName>style.visibility</p:attrName>
                                        </p:attrNameLst>
                                      </p:cBhvr>
                                      <p:to>
                                        <p:strVal val="visible"/>
                                      </p:to>
                                    </p:set>
                                    <p:animEffect transition="in" filter="fade">
                                      <p:cBhvr>
                                        <p:cTn id="18" dur="500"/>
                                        <p:tgtEl>
                                          <p:spTgt spid="732"/>
                                        </p:tgtEl>
                                      </p:cBhvr>
                                    </p:animEffect>
                                  </p:childTnLst>
                                </p:cTn>
                              </p:par>
                              <p:par>
                                <p:cTn id="19" presetID="10" presetClass="entr" presetSubtype="0" fill="hold" nodeType="withEffect">
                                  <p:stCondLst>
                                    <p:cond delay="0"/>
                                  </p:stCondLst>
                                  <p:childTnLst>
                                    <p:set>
                                      <p:cBhvr>
                                        <p:cTn id="20" dur="1" fill="hold">
                                          <p:stCondLst>
                                            <p:cond delay="0"/>
                                          </p:stCondLst>
                                        </p:cTn>
                                        <p:tgtEl>
                                          <p:spTgt spid="736"/>
                                        </p:tgtEl>
                                        <p:attrNameLst>
                                          <p:attrName>style.visibility</p:attrName>
                                        </p:attrNameLst>
                                      </p:cBhvr>
                                      <p:to>
                                        <p:strVal val="visible"/>
                                      </p:to>
                                    </p:set>
                                    <p:animEffect transition="in" filter="fade">
                                      <p:cBhvr>
                                        <p:cTn id="21" dur="500"/>
                                        <p:tgtEl>
                                          <p:spTgt spid="736"/>
                                        </p:tgtEl>
                                      </p:cBhvr>
                                    </p:animEffect>
                                  </p:childTnLst>
                                </p:cTn>
                              </p:par>
                              <p:par>
                                <p:cTn id="22" presetID="10" presetClass="entr" presetSubtype="0" fill="hold" nodeType="withEffect">
                                  <p:stCondLst>
                                    <p:cond delay="0"/>
                                  </p:stCondLst>
                                  <p:childTnLst>
                                    <p:set>
                                      <p:cBhvr>
                                        <p:cTn id="23" dur="1" fill="hold">
                                          <p:stCondLst>
                                            <p:cond delay="0"/>
                                          </p:stCondLst>
                                        </p:cTn>
                                        <p:tgtEl>
                                          <p:spTgt spid="737"/>
                                        </p:tgtEl>
                                        <p:attrNameLst>
                                          <p:attrName>style.visibility</p:attrName>
                                        </p:attrNameLst>
                                      </p:cBhvr>
                                      <p:to>
                                        <p:strVal val="visible"/>
                                      </p:to>
                                    </p:set>
                                    <p:animEffect transition="in" filter="fade">
                                      <p:cBhvr>
                                        <p:cTn id="24" dur="500"/>
                                        <p:tgtEl>
                                          <p:spTgt spid="7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31"/>
                                        </p:tgtEl>
                                        <p:attrNameLst>
                                          <p:attrName>style.visibility</p:attrName>
                                        </p:attrNameLst>
                                      </p:cBhvr>
                                      <p:to>
                                        <p:strVal val="visible"/>
                                      </p:to>
                                    </p:set>
                                    <p:animEffect transition="in" filter="fade">
                                      <p:cBhvr>
                                        <p:cTn id="29" dur="500"/>
                                        <p:tgtEl>
                                          <p:spTgt spid="731"/>
                                        </p:tgtEl>
                                      </p:cBhvr>
                                    </p:animEffect>
                                  </p:childTnLst>
                                </p:cTn>
                              </p:par>
                              <p:par>
                                <p:cTn id="30" presetID="10" presetClass="entr" presetSubtype="0" fill="hold" nodeType="withEffect">
                                  <p:stCondLst>
                                    <p:cond delay="0"/>
                                  </p:stCondLst>
                                  <p:childTnLst>
                                    <p:set>
                                      <p:cBhvr>
                                        <p:cTn id="31" dur="1" fill="hold">
                                          <p:stCondLst>
                                            <p:cond delay="0"/>
                                          </p:stCondLst>
                                        </p:cTn>
                                        <p:tgtEl>
                                          <p:spTgt spid="733"/>
                                        </p:tgtEl>
                                        <p:attrNameLst>
                                          <p:attrName>style.visibility</p:attrName>
                                        </p:attrNameLst>
                                      </p:cBhvr>
                                      <p:to>
                                        <p:strVal val="visible"/>
                                      </p:to>
                                    </p:set>
                                    <p:animEffect transition="in" filter="fade">
                                      <p:cBhvr>
                                        <p:cTn id="32" dur="500"/>
                                        <p:tgtEl>
                                          <p:spTgt spid="733"/>
                                        </p:tgtEl>
                                      </p:cBhvr>
                                    </p:animEffect>
                                  </p:childTnLst>
                                </p:cTn>
                              </p:par>
                              <p:par>
                                <p:cTn id="33" presetID="10" presetClass="entr" presetSubtype="0" fill="hold" nodeType="withEffect">
                                  <p:stCondLst>
                                    <p:cond delay="0"/>
                                  </p:stCondLst>
                                  <p:childTnLst>
                                    <p:set>
                                      <p:cBhvr>
                                        <p:cTn id="34" dur="1" fill="hold">
                                          <p:stCondLst>
                                            <p:cond delay="0"/>
                                          </p:stCondLst>
                                        </p:cTn>
                                        <p:tgtEl>
                                          <p:spTgt spid="739"/>
                                        </p:tgtEl>
                                        <p:attrNameLst>
                                          <p:attrName>style.visibility</p:attrName>
                                        </p:attrNameLst>
                                      </p:cBhvr>
                                      <p:to>
                                        <p:strVal val="visible"/>
                                      </p:to>
                                    </p:set>
                                    <p:animEffect transition="in" filter="fade">
                                      <p:cBhvr>
                                        <p:cTn id="35" dur="500"/>
                                        <p:tgtEl>
                                          <p:spTgt spid="7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29"/>
                                        </p:tgtEl>
                                        <p:attrNameLst>
                                          <p:attrName>style.visibility</p:attrName>
                                        </p:attrNameLst>
                                      </p:cBhvr>
                                      <p:to>
                                        <p:strVal val="visible"/>
                                      </p:to>
                                    </p:set>
                                    <p:animEffect transition="in" filter="fade">
                                      <p:cBhvr>
                                        <p:cTn id="40" dur="500"/>
                                        <p:tgtEl>
                                          <p:spTgt spid="729"/>
                                        </p:tgtEl>
                                      </p:cBhvr>
                                    </p:animEffect>
                                  </p:childTnLst>
                                </p:cTn>
                              </p:par>
                              <p:par>
                                <p:cTn id="41" presetID="10" presetClass="entr" presetSubtype="0" fill="hold" nodeType="withEffect">
                                  <p:stCondLst>
                                    <p:cond delay="0"/>
                                  </p:stCondLst>
                                  <p:childTnLst>
                                    <p:set>
                                      <p:cBhvr>
                                        <p:cTn id="42" dur="1" fill="hold">
                                          <p:stCondLst>
                                            <p:cond delay="0"/>
                                          </p:stCondLst>
                                        </p:cTn>
                                        <p:tgtEl>
                                          <p:spTgt spid="734"/>
                                        </p:tgtEl>
                                        <p:attrNameLst>
                                          <p:attrName>style.visibility</p:attrName>
                                        </p:attrNameLst>
                                      </p:cBhvr>
                                      <p:to>
                                        <p:strVal val="visible"/>
                                      </p:to>
                                    </p:set>
                                    <p:animEffect transition="in" filter="fade">
                                      <p:cBhvr>
                                        <p:cTn id="43" dur="500"/>
                                        <p:tgtEl>
                                          <p:spTgt spid="734"/>
                                        </p:tgtEl>
                                      </p:cBhvr>
                                    </p:animEffect>
                                  </p:childTnLst>
                                </p:cTn>
                              </p:par>
                              <p:par>
                                <p:cTn id="44" presetID="10" presetClass="entr" presetSubtype="0" fill="hold" nodeType="withEffect">
                                  <p:stCondLst>
                                    <p:cond delay="0"/>
                                  </p:stCondLst>
                                  <p:childTnLst>
                                    <p:set>
                                      <p:cBhvr>
                                        <p:cTn id="45" dur="1" fill="hold">
                                          <p:stCondLst>
                                            <p:cond delay="0"/>
                                          </p:stCondLst>
                                        </p:cTn>
                                        <p:tgtEl>
                                          <p:spTgt spid="740"/>
                                        </p:tgtEl>
                                        <p:attrNameLst>
                                          <p:attrName>style.visibility</p:attrName>
                                        </p:attrNameLst>
                                      </p:cBhvr>
                                      <p:to>
                                        <p:strVal val="visible"/>
                                      </p:to>
                                    </p:set>
                                    <p:animEffect transition="in" filter="fade">
                                      <p:cBhvr>
                                        <p:cTn id="46"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273399" y="3581336"/>
            <a:ext cx="10261599" cy="1750430"/>
          </a:xfrm>
        </p:spPr>
        <p:txBody>
          <a:bodyPr>
            <a:normAutofit fontScale="92500"/>
          </a:bodyPr>
          <a:lstStyle/>
          <a:p>
            <a:pPr>
              <a:defRPr/>
            </a:pPr>
            <a:endParaRPr lang="en-PH" sz="1200" u="sng" dirty="0">
              <a:latin typeface="Franklin Gothic Medium Cond" panose="020B0606030402020204" pitchFamily="34" charset="0"/>
              <a:ea typeface="Batang" panose="02030600000101010101" pitchFamily="18" charset="-127"/>
            </a:endParaRPr>
          </a:p>
          <a:p>
            <a:pPr>
              <a:defRPr/>
            </a:pPr>
            <a:r>
              <a:rPr lang="en-PH" u="sng" dirty="0">
                <a:latin typeface="Franklin Gothic Medium Cond" panose="020B0606030402020204" pitchFamily="34" charset="0"/>
                <a:ea typeface="Batang" panose="02030600000101010101" pitchFamily="18" charset="-127"/>
              </a:rPr>
              <a:t>S</a:t>
            </a:r>
            <a:r>
              <a:rPr lang="en-PH" b="1" u="sng" dirty="0">
                <a:latin typeface="Franklin Gothic Medium Cond" panose="020B0606030402020204" pitchFamily="34" charset="0"/>
                <a:ea typeface="Batang" panose="02030600000101010101" pitchFamily="18" charset="-127"/>
              </a:rPr>
              <a:t>tatutory and other contractual obligations </a:t>
            </a:r>
          </a:p>
          <a:p>
            <a:pPr>
              <a:defRPr/>
            </a:pPr>
            <a:endParaRPr lang="en-PH" sz="200" dirty="0">
              <a:latin typeface="Franklin Gothic Medium Cond" panose="020B0606030402020204" pitchFamily="34" charset="0"/>
              <a:ea typeface="Batang" panose="02030600000101010101" pitchFamily="18" charset="-127"/>
            </a:endParaRPr>
          </a:p>
          <a:p>
            <a:pPr algn="just">
              <a:defRPr/>
            </a:pPr>
            <a:r>
              <a:rPr lang="en-PH" b="1" u="sng" dirty="0">
                <a:latin typeface="Franklin Gothic Medium Cond" panose="020B0606030402020204" pitchFamily="34" charset="0"/>
                <a:ea typeface="Batang" panose="02030600000101010101" pitchFamily="18" charset="-127"/>
              </a:rPr>
              <a:t>20% of IRA for development projects </a:t>
            </a:r>
            <a:r>
              <a:rPr lang="en-PH" dirty="0">
                <a:latin typeface="Franklin Gothic Medium Cond" panose="020B0606030402020204" pitchFamily="34" charset="0"/>
                <a:ea typeface="Batang" panose="02030600000101010101" pitchFamily="18" charset="-127"/>
              </a:rPr>
              <a:t>shall be utilized in accordance with DILG-DBM Joint Memorandum Circular No. 2020-1 dated November 4, 2020</a:t>
            </a: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1050952" y="2918012"/>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Tree>
    <p:extLst>
      <p:ext uri="{BB962C8B-B14F-4D97-AF65-F5344CB8AC3E}">
        <p14:creationId xmlns:p14="http://schemas.microsoft.com/office/powerpoint/2010/main" val="11376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97660" y="2390439"/>
            <a:ext cx="5735400" cy="2850634"/>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97660" y="152058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543584" y="172323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800" b="1" dirty="0">
                <a:latin typeface="Franklin Gothic Demi Cond" panose="020B0706030402020204" pitchFamily="34" charset="0"/>
                <a:ea typeface="Tahoma"/>
                <a:cs typeface="Tahoma"/>
                <a:sym typeface="Tahoma"/>
              </a:rPr>
              <a:t>DBM-DOF-DILG JOINT MEMORANDUM CIRCULAR DATED NOVEMBER 4, 2020 </a:t>
            </a:r>
            <a:endParaRPr lang="en-US" sz="3600" dirty="0">
              <a:latin typeface="Franklin Gothic Demi Cond" panose="020B0706030402020204" pitchFamily="34" charset="0"/>
              <a:ea typeface="Tahoma"/>
              <a:cs typeface="Tahoma"/>
              <a:sym typeface="Tahoma"/>
            </a:endParaRP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467272" y="3161411"/>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REVISED GUIDELINES ON THE APPROPRIATION AND UTILIZATION OF THE 20% OF THE ANNUAL INTERNAL REVENUE ALLOTMENT FOR DEVELOPMENT PROJECTS</a:t>
            </a:r>
          </a:p>
        </p:txBody>
      </p:sp>
      <p:pic>
        <p:nvPicPr>
          <p:cNvPr id="7" name="Google Shape;537;p77">
            <a:extLst>
              <a:ext uri="{FF2B5EF4-FFF2-40B4-BE49-F238E27FC236}">
                <a16:creationId xmlns:a16="http://schemas.microsoft.com/office/drawing/2014/main" id="{FE3FAA1E-D6EF-42BB-88A9-3D13807ED7DA}"/>
              </a:ext>
            </a:extLst>
          </p:cNvPr>
          <p:cNvPicPr preferRelativeResize="0"/>
          <p:nvPr/>
        </p:nvPicPr>
        <p:blipFill rotWithShape="1">
          <a:blip r:embed="rId3">
            <a:alphaModFix/>
          </a:blip>
          <a:srcRect l="9609" t="5069" r="9021"/>
          <a:stretch/>
        </p:blipFill>
        <p:spPr>
          <a:xfrm>
            <a:off x="6361660" y="803362"/>
            <a:ext cx="5458631" cy="4983719"/>
          </a:xfrm>
          <a:prstGeom prst="rect">
            <a:avLst/>
          </a:prstGeom>
          <a:noFill/>
          <a:ln>
            <a:noFill/>
          </a:ln>
        </p:spPr>
      </p:pic>
    </p:spTree>
    <p:extLst>
      <p:ext uri="{BB962C8B-B14F-4D97-AF65-F5344CB8AC3E}">
        <p14:creationId xmlns:p14="http://schemas.microsoft.com/office/powerpoint/2010/main" val="9733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23D3FE1-A374-4F52-9E1A-580DF109C875}"/>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
        <p:nvSpPr>
          <p:cNvPr id="11" name="Google Shape;543;p78">
            <a:extLst>
              <a:ext uri="{FF2B5EF4-FFF2-40B4-BE49-F238E27FC236}">
                <a16:creationId xmlns:a16="http://schemas.microsoft.com/office/drawing/2014/main" id="{EE8E4FD7-630F-44F9-B51E-90BB67B754EC}"/>
              </a:ext>
            </a:extLst>
          </p:cNvPr>
          <p:cNvSpPr/>
          <p:nvPr/>
        </p:nvSpPr>
        <p:spPr>
          <a:xfrm flipH="1">
            <a:off x="348593" y="2106723"/>
            <a:ext cx="1424100" cy="1068000"/>
          </a:xfrm>
          <a:prstGeom prst="parallelogram">
            <a:avLst>
              <a:gd name="adj" fmla="val 29040"/>
            </a:avLst>
          </a:prstGeom>
          <a:solidFill>
            <a:srgbClr val="9CC2E5"/>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i="0" u="none" strike="noStrike" cap="none">
                <a:solidFill>
                  <a:schemeClr val="lt1"/>
                </a:solidFill>
                <a:latin typeface="Franklin Gothic Medium Cond" panose="020B0606030402020204" pitchFamily="34" charset="0"/>
                <a:ea typeface="Calibri"/>
                <a:cs typeface="Calibri"/>
                <a:sym typeface="Calibri"/>
              </a:rPr>
              <a:t>01</a:t>
            </a:r>
            <a:endParaRPr>
              <a:latin typeface="Franklin Gothic Medium Cond" panose="020B0606030402020204" pitchFamily="34" charset="0"/>
            </a:endParaRPr>
          </a:p>
        </p:txBody>
      </p:sp>
      <p:sp>
        <p:nvSpPr>
          <p:cNvPr id="12" name="Google Shape;544;p78">
            <a:extLst>
              <a:ext uri="{FF2B5EF4-FFF2-40B4-BE49-F238E27FC236}">
                <a16:creationId xmlns:a16="http://schemas.microsoft.com/office/drawing/2014/main" id="{252BC622-69CE-49A4-8330-AE19366CF0F8}"/>
              </a:ext>
            </a:extLst>
          </p:cNvPr>
          <p:cNvSpPr/>
          <p:nvPr/>
        </p:nvSpPr>
        <p:spPr>
          <a:xfrm flipH="1">
            <a:off x="348593" y="4209452"/>
            <a:ext cx="1424100" cy="1068000"/>
          </a:xfrm>
          <a:prstGeom prst="parallelogram">
            <a:avLst>
              <a:gd name="adj" fmla="val 29040"/>
            </a:avLst>
          </a:prstGeom>
          <a:solidFill>
            <a:srgbClr val="A8D08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02</a:t>
            </a:r>
            <a:endParaRPr>
              <a:latin typeface="Franklin Gothic Medium Cond" panose="020B0606030402020204" pitchFamily="34" charset="0"/>
            </a:endParaRPr>
          </a:p>
        </p:txBody>
      </p:sp>
      <p:sp>
        <p:nvSpPr>
          <p:cNvPr id="13" name="Google Shape;545;p78">
            <a:extLst>
              <a:ext uri="{FF2B5EF4-FFF2-40B4-BE49-F238E27FC236}">
                <a16:creationId xmlns:a16="http://schemas.microsoft.com/office/drawing/2014/main" id="{946DF78D-E1C3-4FFC-9BD1-23AB36E441F7}"/>
              </a:ext>
            </a:extLst>
          </p:cNvPr>
          <p:cNvSpPr/>
          <p:nvPr/>
        </p:nvSpPr>
        <p:spPr>
          <a:xfrm flipH="1">
            <a:off x="6248322" y="2106723"/>
            <a:ext cx="1424100" cy="1068000"/>
          </a:xfrm>
          <a:prstGeom prst="parallelogram">
            <a:avLst>
              <a:gd name="adj" fmla="val 29040"/>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03</a:t>
            </a:r>
            <a:endParaRPr>
              <a:latin typeface="Franklin Gothic Medium Cond" panose="020B0606030402020204" pitchFamily="34" charset="0"/>
            </a:endParaRPr>
          </a:p>
        </p:txBody>
      </p:sp>
      <p:sp>
        <p:nvSpPr>
          <p:cNvPr id="14" name="Google Shape;546;p78">
            <a:extLst>
              <a:ext uri="{FF2B5EF4-FFF2-40B4-BE49-F238E27FC236}">
                <a16:creationId xmlns:a16="http://schemas.microsoft.com/office/drawing/2014/main" id="{95DD3AD7-9871-4688-B6F5-86F8997DB046}"/>
              </a:ext>
            </a:extLst>
          </p:cNvPr>
          <p:cNvSpPr txBox="1"/>
          <p:nvPr/>
        </p:nvSpPr>
        <p:spPr>
          <a:xfrm>
            <a:off x="1930375" y="2083333"/>
            <a:ext cx="3926700" cy="115412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300" dirty="0">
                <a:latin typeface="Franklin Gothic Medium Cond" panose="020B0606030402020204" pitchFamily="34" charset="0"/>
                <a:ea typeface="Montserrat"/>
                <a:cs typeface="Montserrat"/>
                <a:sym typeface="Montserrat"/>
              </a:rPr>
              <a:t>The 20% DF shall be utilized to finance the LGUs' priority development projects.</a:t>
            </a:r>
            <a:endParaRPr sz="2300" dirty="0">
              <a:latin typeface="Franklin Gothic Medium Cond" panose="020B0606030402020204" pitchFamily="34" charset="0"/>
              <a:ea typeface="Montserrat"/>
              <a:cs typeface="Montserrat"/>
              <a:sym typeface="Montserrat"/>
            </a:endParaRPr>
          </a:p>
        </p:txBody>
      </p:sp>
      <p:sp>
        <p:nvSpPr>
          <p:cNvPr id="15" name="Google Shape;547;p78">
            <a:extLst>
              <a:ext uri="{FF2B5EF4-FFF2-40B4-BE49-F238E27FC236}">
                <a16:creationId xmlns:a16="http://schemas.microsoft.com/office/drawing/2014/main" id="{8435FDB9-8F2F-41E8-9333-BAD137E1120D}"/>
              </a:ext>
            </a:extLst>
          </p:cNvPr>
          <p:cNvSpPr txBox="1"/>
          <p:nvPr/>
        </p:nvSpPr>
        <p:spPr>
          <a:xfrm>
            <a:off x="1930899" y="3773976"/>
            <a:ext cx="39267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development projects that may be included under the 20% DF shall be </a:t>
            </a:r>
            <a:r>
              <a:rPr lang="en-US" sz="2000" b="1" dirty="0">
                <a:latin typeface="Franklin Gothic Medium Cond" panose="020B0606030402020204" pitchFamily="34" charset="0"/>
                <a:ea typeface="Montserrat"/>
                <a:cs typeface="Montserrat"/>
                <a:sym typeface="Montserrat"/>
              </a:rPr>
              <a:t>necessary, appropriate, or incidental</a:t>
            </a:r>
            <a:r>
              <a:rPr lang="en-US" sz="2000" dirty="0">
                <a:latin typeface="Franklin Gothic Medium Cond" panose="020B0606030402020204" pitchFamily="34" charset="0"/>
                <a:ea typeface="Montserrat"/>
                <a:cs typeface="Montserrat"/>
                <a:sym typeface="Montserrat"/>
              </a:rPr>
              <a:t> to efficient and effective local governance, and </a:t>
            </a:r>
            <a:r>
              <a:rPr lang="en-US" sz="2000" b="1" dirty="0">
                <a:latin typeface="Franklin Gothic Medium Cond" panose="020B0606030402020204" pitchFamily="34" charset="0"/>
                <a:ea typeface="Montserrat"/>
                <a:cs typeface="Montserrat"/>
                <a:sym typeface="Montserrat"/>
              </a:rPr>
              <a:t>essential to the promotion of the general welfare of the people</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16" name="Google Shape;548;p78">
            <a:extLst>
              <a:ext uri="{FF2B5EF4-FFF2-40B4-BE49-F238E27FC236}">
                <a16:creationId xmlns:a16="http://schemas.microsoft.com/office/drawing/2014/main" id="{4C7B2F0E-F77B-4BFF-AE28-86F71D110CA8}"/>
              </a:ext>
            </a:extLst>
          </p:cNvPr>
          <p:cNvSpPr txBox="1"/>
          <p:nvPr/>
        </p:nvSpPr>
        <p:spPr>
          <a:xfrm>
            <a:off x="7953096" y="1935417"/>
            <a:ext cx="3926700" cy="1323399"/>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LGUs shall ensure that the development projects are </a:t>
            </a:r>
            <a:r>
              <a:rPr lang="en-US" sz="2000" b="1" dirty="0">
                <a:latin typeface="Franklin Gothic Medium Cond" panose="020B0606030402020204" pitchFamily="34" charset="0"/>
                <a:ea typeface="Montserrat"/>
                <a:cs typeface="Montserrat"/>
                <a:sym typeface="Montserrat"/>
              </a:rPr>
              <a:t>well planned</a:t>
            </a:r>
            <a:r>
              <a:rPr lang="en-US" sz="2000" dirty="0">
                <a:latin typeface="Franklin Gothic Medium Cond" panose="020B0606030402020204" pitchFamily="34" charset="0"/>
                <a:ea typeface="Montserrat"/>
                <a:cs typeface="Montserrat"/>
                <a:sym typeface="Montserrat"/>
              </a:rPr>
              <a:t> and </a:t>
            </a:r>
            <a:r>
              <a:rPr lang="en-US" sz="2000" b="1" dirty="0">
                <a:latin typeface="Franklin Gothic Medium Cond" panose="020B0606030402020204" pitchFamily="34" charset="0"/>
                <a:ea typeface="Montserrat"/>
                <a:cs typeface="Montserrat"/>
                <a:sym typeface="Montserrat"/>
              </a:rPr>
              <a:t>procurement and implementation ready</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23" name="Google Shape;549;p78">
            <a:extLst>
              <a:ext uri="{FF2B5EF4-FFF2-40B4-BE49-F238E27FC236}">
                <a16:creationId xmlns:a16="http://schemas.microsoft.com/office/drawing/2014/main" id="{5C22C5CC-CC10-4BB8-9F02-A2565FE9B1B2}"/>
              </a:ext>
            </a:extLst>
          </p:cNvPr>
          <p:cNvSpPr/>
          <p:nvPr/>
        </p:nvSpPr>
        <p:spPr>
          <a:xfrm flipH="1">
            <a:off x="6248322" y="4203741"/>
            <a:ext cx="1424100" cy="1068000"/>
          </a:xfrm>
          <a:prstGeom prst="parallelogram">
            <a:avLst>
              <a:gd name="adj" fmla="val 29040"/>
            </a:avLst>
          </a:prstGeom>
          <a:solidFill>
            <a:srgbClr val="F7CAA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04</a:t>
            </a:r>
            <a:endParaRPr>
              <a:latin typeface="Franklin Gothic Medium Cond" panose="020B0606030402020204" pitchFamily="34" charset="0"/>
            </a:endParaRPr>
          </a:p>
        </p:txBody>
      </p:sp>
      <p:sp>
        <p:nvSpPr>
          <p:cNvPr id="24" name="Google Shape;550;p78">
            <a:extLst>
              <a:ext uri="{FF2B5EF4-FFF2-40B4-BE49-F238E27FC236}">
                <a16:creationId xmlns:a16="http://schemas.microsoft.com/office/drawing/2014/main" id="{42D361A2-E038-4FBA-83FC-D30CA70992EC}"/>
              </a:ext>
            </a:extLst>
          </p:cNvPr>
          <p:cNvSpPr txBox="1"/>
          <p:nvPr/>
        </p:nvSpPr>
        <p:spPr>
          <a:xfrm>
            <a:off x="7876896" y="3773976"/>
            <a:ext cx="40029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Technical assistance may be sought from NGAs for the determination of the more relevant and responsive development projects and to ensure compliance with the standards prescribed by the NGAs concerned.</a:t>
            </a:r>
            <a:endParaRPr sz="2000" dirty="0">
              <a:latin typeface="Franklin Gothic Medium Cond" panose="020B0606030402020204" pitchFamily="34" charset="0"/>
              <a:ea typeface="Montserrat"/>
              <a:cs typeface="Montserrat"/>
              <a:sym typeface="Montserrat"/>
            </a:endParaRPr>
          </a:p>
        </p:txBody>
      </p:sp>
    </p:spTree>
    <p:extLst>
      <p:ext uri="{BB962C8B-B14F-4D97-AF65-F5344CB8AC3E}">
        <p14:creationId xmlns:p14="http://schemas.microsoft.com/office/powerpoint/2010/main" val="1157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p:nvPr/>
        </p:nvSpPr>
        <p:spPr>
          <a:xfrm>
            <a:off x="304800" y="1410307"/>
            <a:ext cx="11887200" cy="1240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5000"/>
              <a:buFont typeface="Libre Franklin"/>
              <a:buNone/>
            </a:pPr>
            <a:r>
              <a:rPr lang="en-US" sz="2800" dirty="0">
                <a:solidFill>
                  <a:schemeClr val="dk1"/>
                </a:solidFill>
                <a:latin typeface="Franklin Gothic Medium Cond" panose="020B0606030402020204" pitchFamily="34" charset="0"/>
                <a:ea typeface="Montserrat SemiBold"/>
                <a:cs typeface="Montserrat SemiBold"/>
                <a:sym typeface="Montserrat SemiBold"/>
              </a:rPr>
              <a:t>The following expenditure items shall </a:t>
            </a:r>
            <a:r>
              <a:rPr lang="en-US" sz="2800" b="1" u="sng" dirty="0">
                <a:solidFill>
                  <a:schemeClr val="dk1"/>
                </a:solidFill>
                <a:latin typeface="Franklin Gothic Medium Cond" panose="020B0606030402020204" pitchFamily="34" charset="0"/>
                <a:ea typeface="Montserrat"/>
                <a:cs typeface="Montserrat"/>
                <a:sym typeface="Montserrat"/>
              </a:rPr>
              <a:t>not</a:t>
            </a:r>
            <a:r>
              <a:rPr lang="en-US" sz="2800" dirty="0">
                <a:solidFill>
                  <a:schemeClr val="dk1"/>
                </a:solidFill>
                <a:latin typeface="Franklin Gothic Medium Cond" panose="020B0606030402020204" pitchFamily="34" charset="0"/>
                <a:ea typeface="Montserrat SemiBold"/>
                <a:cs typeface="Montserrat SemiBold"/>
                <a:sym typeface="Montserrat SemiBold"/>
              </a:rPr>
              <a:t> be allowed to be charged against the 20% DF:</a:t>
            </a:r>
            <a:endParaRPr sz="2800" dirty="0">
              <a:latin typeface="Franklin Gothic Medium Cond" panose="020B0606030402020204" pitchFamily="34" charset="0"/>
              <a:ea typeface="Montserrat SemiBold"/>
              <a:cs typeface="Montserrat SemiBold"/>
              <a:sym typeface="Montserrat SemiBold"/>
            </a:endParaRPr>
          </a:p>
        </p:txBody>
      </p:sp>
      <p:sp>
        <p:nvSpPr>
          <p:cNvPr id="557" name="Google Shape;557;p79"/>
          <p:cNvSpPr txBox="1"/>
          <p:nvPr/>
        </p:nvSpPr>
        <p:spPr>
          <a:xfrm>
            <a:off x="538800" y="2353214"/>
            <a:ext cx="11114400" cy="3754844"/>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Personal Services expenditures;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Administrative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Traveling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Registration fees and other expenses related to the conduct of and participation to trainings, seminars, conferences or conventions;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administrative office' furniture, fixtures, equipment or appliances; and</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motor vehicles used for administrative purposes.</a:t>
            </a:r>
            <a:endParaRPr sz="2400" dirty="0">
              <a:latin typeface="Franklin Gothic Medium Cond" panose="020B0606030402020204" pitchFamily="34" charset="0"/>
              <a:ea typeface="Montserrat"/>
              <a:cs typeface="Montserrat"/>
              <a:sym typeface="Montserrat"/>
            </a:endParaRPr>
          </a:p>
        </p:txBody>
      </p:sp>
      <p:sp>
        <p:nvSpPr>
          <p:cNvPr id="4" name="TextBox 3">
            <a:extLst>
              <a:ext uri="{FF2B5EF4-FFF2-40B4-BE49-F238E27FC236}">
                <a16:creationId xmlns:a16="http://schemas.microsoft.com/office/drawing/2014/main" id="{C85FBBAB-639E-487D-B63F-E1AF33AC9C14}"/>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animEffect transition="in" filter="fade">
                                      <p:cBhvr>
                                        <p:cTn id="7" dur="1000"/>
                                        <p:tgtEl>
                                          <p:spTgt spid="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xEl>
                                              <p:pRg st="1" end="1"/>
                                            </p:txEl>
                                          </p:spTgt>
                                        </p:tgtEl>
                                        <p:attrNameLst>
                                          <p:attrName>style.visibility</p:attrName>
                                        </p:attrNameLst>
                                      </p:cBhvr>
                                      <p:to>
                                        <p:strVal val="visible"/>
                                      </p:to>
                                    </p:set>
                                    <p:animEffect transition="in" filter="fade">
                                      <p:cBhvr>
                                        <p:cTn id="12" dur="1000"/>
                                        <p:tgtEl>
                                          <p:spTgt spid="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7">
                                            <p:txEl>
                                              <p:pRg st="2" end="2"/>
                                            </p:txEl>
                                          </p:spTgt>
                                        </p:tgtEl>
                                        <p:attrNameLst>
                                          <p:attrName>style.visibility</p:attrName>
                                        </p:attrNameLst>
                                      </p:cBhvr>
                                      <p:to>
                                        <p:strVal val="visible"/>
                                      </p:to>
                                    </p:set>
                                    <p:animEffect transition="in" filter="fade">
                                      <p:cBhvr>
                                        <p:cTn id="17" dur="1000"/>
                                        <p:tgtEl>
                                          <p:spTgt spid="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7">
                                            <p:txEl>
                                              <p:pRg st="3" end="3"/>
                                            </p:txEl>
                                          </p:spTgt>
                                        </p:tgtEl>
                                        <p:attrNameLst>
                                          <p:attrName>style.visibility</p:attrName>
                                        </p:attrNameLst>
                                      </p:cBhvr>
                                      <p:to>
                                        <p:strVal val="visible"/>
                                      </p:to>
                                    </p:set>
                                    <p:animEffect transition="in" filter="fade">
                                      <p:cBhvr>
                                        <p:cTn id="22" dur="1000"/>
                                        <p:tgtEl>
                                          <p:spTgt spid="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7">
                                            <p:txEl>
                                              <p:pRg st="4" end="4"/>
                                            </p:txEl>
                                          </p:spTgt>
                                        </p:tgtEl>
                                        <p:attrNameLst>
                                          <p:attrName>style.visibility</p:attrName>
                                        </p:attrNameLst>
                                      </p:cBhvr>
                                      <p:to>
                                        <p:strVal val="visible"/>
                                      </p:to>
                                    </p:set>
                                    <p:animEffect transition="in" filter="fade">
                                      <p:cBhvr>
                                        <p:cTn id="27" dur="1000"/>
                                        <p:tgtEl>
                                          <p:spTgt spid="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7">
                                            <p:txEl>
                                              <p:pRg st="5" end="5"/>
                                            </p:txEl>
                                          </p:spTgt>
                                        </p:tgtEl>
                                        <p:attrNameLst>
                                          <p:attrName>style.visibility</p:attrName>
                                        </p:attrNameLst>
                                      </p:cBhvr>
                                      <p:to>
                                        <p:strVal val="visible"/>
                                      </p:to>
                                    </p:set>
                                    <p:animEffect transition="in" filter="fade">
                                      <p:cBhvr>
                                        <p:cTn id="32" dur="1000"/>
                                        <p:tgtEl>
                                          <p:spTgt spid="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7">
                                            <p:txEl>
                                              <p:pRg st="6" end="6"/>
                                            </p:txEl>
                                          </p:spTgt>
                                        </p:tgtEl>
                                        <p:attrNameLst>
                                          <p:attrName>style.visibility</p:attrName>
                                        </p:attrNameLst>
                                      </p:cBhvr>
                                      <p:to>
                                        <p:strVal val="visible"/>
                                      </p:to>
                                    </p:set>
                                    <p:animEffect transition="in" filter="fade">
                                      <p:cBhvr>
                                        <p:cTn id="37" dur="1000"/>
                                        <p:tgtEl>
                                          <p:spTgt spid="5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7">
                                            <p:txEl>
                                              <p:pRg st="7" end="7"/>
                                            </p:txEl>
                                          </p:spTgt>
                                        </p:tgtEl>
                                        <p:attrNameLst>
                                          <p:attrName>style.visibility</p:attrName>
                                        </p:attrNameLst>
                                      </p:cBhvr>
                                      <p:to>
                                        <p:strVal val="visible"/>
                                      </p:to>
                                    </p:set>
                                    <p:animEffect transition="in" filter="fade">
                                      <p:cBhvr>
                                        <p:cTn id="42" dur="1000"/>
                                        <p:tgtEl>
                                          <p:spTgt spid="5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7">
                                            <p:txEl>
                                              <p:pRg st="8" end="8"/>
                                            </p:txEl>
                                          </p:spTgt>
                                        </p:tgtEl>
                                        <p:attrNameLst>
                                          <p:attrName>style.visibility</p:attrName>
                                        </p:attrNameLst>
                                      </p:cBhvr>
                                      <p:to>
                                        <p:strVal val="visible"/>
                                      </p:to>
                                    </p:set>
                                    <p:animEffect transition="in" filter="fade">
                                      <p:cBhvr>
                                        <p:cTn id="47" dur="1000"/>
                                        <p:tgtEl>
                                          <p:spTgt spid="5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7">
                                            <p:txEl>
                                              <p:pRg st="9" end="9"/>
                                            </p:txEl>
                                          </p:spTgt>
                                        </p:tgtEl>
                                        <p:attrNameLst>
                                          <p:attrName>style.visibility</p:attrName>
                                        </p:attrNameLst>
                                      </p:cBhvr>
                                      <p:to>
                                        <p:strVal val="visible"/>
                                      </p:to>
                                    </p:set>
                                    <p:animEffect transition="in" filter="fade">
                                      <p:cBhvr>
                                        <p:cTn id="52" dur="1000"/>
                                        <p:tgtEl>
                                          <p:spTgt spid="5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7">
                                            <p:txEl>
                                              <p:pRg st="10" end="10"/>
                                            </p:txEl>
                                          </p:spTgt>
                                        </p:tgtEl>
                                        <p:attrNameLst>
                                          <p:attrName>style.visibility</p:attrName>
                                        </p:attrNameLst>
                                      </p:cBhvr>
                                      <p:to>
                                        <p:strVal val="visible"/>
                                      </p:to>
                                    </p:set>
                                    <p:animEffect transition="in" filter="fade">
                                      <p:cBhvr>
                                        <p:cTn id="57" dur="1000"/>
                                        <p:tgtEl>
                                          <p:spTgt spid="5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329991" y="2940180"/>
            <a:ext cx="3416477" cy="639762"/>
          </a:xfrm>
        </p:spPr>
        <p:txBody>
          <a:bodyPr/>
          <a:lstStyle/>
          <a:p>
            <a:pPr algn="ctr">
              <a:defRPr/>
            </a:pPr>
            <a:r>
              <a:rPr lang="en-US" sz="6000" b="1" cap="small" dirty="0">
                <a:latin typeface="Franklin Gothic Demi Cond" panose="020B0706030402020204" pitchFamily="34" charset="0"/>
              </a:rPr>
              <a:t>THE </a:t>
            </a:r>
            <a:br>
              <a:rPr lang="en-US" sz="6000" b="1" cap="small" dirty="0">
                <a:latin typeface="Franklin Gothic Demi Cond" panose="020B0706030402020204" pitchFamily="34" charset="0"/>
              </a:rPr>
            </a:br>
            <a:r>
              <a:rPr lang="en-US" sz="6000" b="1" cap="small" dirty="0">
                <a:latin typeface="Franklin Gothic Demi Cond" panose="020B0706030402020204" pitchFamily="34" charset="0"/>
              </a:rPr>
              <a:t>BARANGAY</a:t>
            </a:r>
          </a:p>
        </p:txBody>
      </p:sp>
      <p:sp>
        <p:nvSpPr>
          <p:cNvPr id="6" name="Shape">
            <a:extLst>
              <a:ext uri="{FF2B5EF4-FFF2-40B4-BE49-F238E27FC236}">
                <a16:creationId xmlns:a16="http://schemas.microsoft.com/office/drawing/2014/main" id="{08FF90E6-9D26-4DA2-8B8A-5CD2E2393268}"/>
              </a:ext>
            </a:extLst>
          </p:cNvPr>
          <p:cNvSpPr/>
          <p:nvPr/>
        </p:nvSpPr>
        <p:spPr>
          <a:xfrm>
            <a:off x="9722730"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C87200B8-8A3D-4F49-A77C-3715641FD7B7}"/>
              </a:ext>
            </a:extLst>
          </p:cNvPr>
          <p:cNvSpPr/>
          <p:nvPr/>
        </p:nvSpPr>
        <p:spPr>
          <a:xfrm>
            <a:off x="10368752"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73" y="3042"/>
                  <a:pt x="3978" y="205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8" name="Group 7">
            <a:extLst>
              <a:ext uri="{FF2B5EF4-FFF2-40B4-BE49-F238E27FC236}">
                <a16:creationId xmlns:a16="http://schemas.microsoft.com/office/drawing/2014/main" id="{E9E51783-1233-4482-A6CE-A96B82370999}"/>
              </a:ext>
            </a:extLst>
          </p:cNvPr>
          <p:cNvGrpSpPr/>
          <p:nvPr/>
        </p:nvGrpSpPr>
        <p:grpSpPr>
          <a:xfrm>
            <a:off x="9922200" y="3623447"/>
            <a:ext cx="1472367" cy="1597929"/>
            <a:chOff x="8921977" y="1383657"/>
            <a:chExt cx="2960123" cy="1597929"/>
          </a:xfrm>
        </p:grpSpPr>
        <p:sp>
          <p:nvSpPr>
            <p:cNvPr id="9" name="TextBox 8">
              <a:extLst>
                <a:ext uri="{FF2B5EF4-FFF2-40B4-BE49-F238E27FC236}">
                  <a16:creationId xmlns:a16="http://schemas.microsoft.com/office/drawing/2014/main" id="{285AC5F4-9DA9-4D41-9971-A36DBD93D426}"/>
                </a:ext>
              </a:extLst>
            </p:cNvPr>
            <p:cNvSpPr txBox="1"/>
            <p:nvPr/>
          </p:nvSpPr>
          <p:spPr>
            <a:xfrm>
              <a:off x="8921977" y="1383657"/>
              <a:ext cx="2926080" cy="646331"/>
            </a:xfrm>
            <a:prstGeom prst="rect">
              <a:avLst/>
            </a:prstGeom>
            <a:noFill/>
          </p:spPr>
          <p:txBody>
            <a:bodyPr wrap="square" lIns="0" rIns="0" rtlCol="0" anchor="b">
              <a:spAutoFit/>
            </a:bodyPr>
            <a:lstStyle/>
            <a:p>
              <a:pPr algn="ctr"/>
              <a:r>
                <a:rPr lang="en-US" b="1" noProof="1">
                  <a:solidFill>
                    <a:schemeClr val="accent1">
                      <a:lumMod val="75000"/>
                    </a:schemeClr>
                  </a:solidFill>
                  <a:latin typeface="Franklin Gothic Medium Cond" panose="020B0606030402020204" pitchFamily="34" charset="0"/>
                </a:rPr>
                <a:t>Entitlement to IRA/NTA</a:t>
              </a:r>
            </a:p>
          </p:txBody>
        </p:sp>
        <p:sp>
          <p:nvSpPr>
            <p:cNvPr id="10" name="TextBox 9">
              <a:extLst>
                <a:ext uri="{FF2B5EF4-FFF2-40B4-BE49-F238E27FC236}">
                  <a16:creationId xmlns:a16="http://schemas.microsoft.com/office/drawing/2014/main" id="{B45170FB-0238-4BAF-9C8A-CBD037E9FE8A}"/>
                </a:ext>
              </a:extLst>
            </p:cNvPr>
            <p:cNvSpPr txBox="1"/>
            <p:nvPr/>
          </p:nvSpPr>
          <p:spPr>
            <a:xfrm>
              <a:off x="8956020" y="2027479"/>
              <a:ext cx="2926080" cy="954107"/>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If created by Congress, the barangay is entitled to IRA/NTA</a:t>
              </a:r>
            </a:p>
          </p:txBody>
        </p:sp>
      </p:grpSp>
      <p:sp>
        <p:nvSpPr>
          <p:cNvPr id="12" name="Shape">
            <a:extLst>
              <a:ext uri="{FF2B5EF4-FFF2-40B4-BE49-F238E27FC236}">
                <a16:creationId xmlns:a16="http://schemas.microsoft.com/office/drawing/2014/main" id="{CDB2ABF6-7154-4242-BCCA-D48BB8FCC8D8}"/>
              </a:ext>
            </a:extLst>
          </p:cNvPr>
          <p:cNvSpPr/>
          <p:nvPr/>
        </p:nvSpPr>
        <p:spPr>
          <a:xfrm>
            <a:off x="5604874" y="963222"/>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54F592B-3005-47FD-9E5C-7869215250D1}"/>
              </a:ext>
            </a:extLst>
          </p:cNvPr>
          <p:cNvSpPr/>
          <p:nvPr/>
        </p:nvSpPr>
        <p:spPr>
          <a:xfrm>
            <a:off x="6250896"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nvGrpSpPr>
          <p:cNvPr id="14" name="Group 13">
            <a:extLst>
              <a:ext uri="{FF2B5EF4-FFF2-40B4-BE49-F238E27FC236}">
                <a16:creationId xmlns:a16="http://schemas.microsoft.com/office/drawing/2014/main" id="{C07B9E0D-E916-4C4C-8FCA-0B7A89621842}"/>
              </a:ext>
            </a:extLst>
          </p:cNvPr>
          <p:cNvGrpSpPr/>
          <p:nvPr/>
        </p:nvGrpSpPr>
        <p:grpSpPr>
          <a:xfrm>
            <a:off x="8549780" y="1215691"/>
            <a:ext cx="1455434" cy="1584122"/>
            <a:chOff x="14441544" y="1348986"/>
            <a:chExt cx="2926080" cy="1584122"/>
          </a:xfrm>
        </p:grpSpPr>
        <p:sp>
          <p:nvSpPr>
            <p:cNvPr id="15" name="TextBox 14">
              <a:extLst>
                <a:ext uri="{FF2B5EF4-FFF2-40B4-BE49-F238E27FC236}">
                  <a16:creationId xmlns:a16="http://schemas.microsoft.com/office/drawing/2014/main" id="{CFD8A80A-242C-40EE-B046-17192FCEA2E9}"/>
                </a:ext>
              </a:extLst>
            </p:cNvPr>
            <p:cNvSpPr txBox="1"/>
            <p:nvPr/>
          </p:nvSpPr>
          <p:spPr>
            <a:xfrm>
              <a:off x="14441544" y="1348986"/>
              <a:ext cx="2926080" cy="400110"/>
            </a:xfrm>
            <a:prstGeom prst="rect">
              <a:avLst/>
            </a:prstGeom>
            <a:noFill/>
          </p:spPr>
          <p:txBody>
            <a:bodyPr wrap="square" lIns="0" rIns="0" rtlCol="0" anchor="b">
              <a:spAutoFit/>
            </a:bodyPr>
            <a:lstStyle/>
            <a:p>
              <a:pPr algn="ctr"/>
              <a:r>
                <a:rPr lang="en-US" sz="2000" b="1" noProof="1">
                  <a:solidFill>
                    <a:schemeClr val="bg2">
                      <a:lumMod val="50000"/>
                    </a:schemeClr>
                  </a:solidFill>
                  <a:latin typeface="Franklin Gothic Medium Cond" panose="020B0606030402020204" pitchFamily="34" charset="0"/>
                </a:rPr>
                <a:t>Role</a:t>
              </a:r>
            </a:p>
          </p:txBody>
        </p:sp>
        <p:sp>
          <p:nvSpPr>
            <p:cNvPr id="16" name="TextBox 15">
              <a:extLst>
                <a:ext uri="{FF2B5EF4-FFF2-40B4-BE49-F238E27FC236}">
                  <a16:creationId xmlns:a16="http://schemas.microsoft.com/office/drawing/2014/main" id="{BAF21E82-2294-4616-A5CC-0835E88997B1}"/>
                </a:ext>
              </a:extLst>
            </p:cNvPr>
            <p:cNvSpPr txBox="1"/>
            <p:nvPr/>
          </p:nvSpPr>
          <p:spPr>
            <a:xfrm>
              <a:off x="14441544" y="1763557"/>
              <a:ext cx="2926080" cy="1169551"/>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primary planning and implementing unit of government policies, plans, PPAs in the community</a:t>
              </a:r>
            </a:p>
          </p:txBody>
        </p:sp>
      </p:grpSp>
      <p:sp>
        <p:nvSpPr>
          <p:cNvPr id="18" name="Shape">
            <a:extLst>
              <a:ext uri="{FF2B5EF4-FFF2-40B4-BE49-F238E27FC236}">
                <a16:creationId xmlns:a16="http://schemas.microsoft.com/office/drawing/2014/main" id="{B40C2C5D-30C1-42E9-9B88-28AF3F428F2B}"/>
              </a:ext>
            </a:extLst>
          </p:cNvPr>
          <p:cNvSpPr/>
          <p:nvPr/>
        </p:nvSpPr>
        <p:spPr>
          <a:xfrm>
            <a:off x="6977892"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0D7E0B0E-98E1-4E34-8C3D-8FC3422B5736}"/>
              </a:ext>
            </a:extLst>
          </p:cNvPr>
          <p:cNvSpPr/>
          <p:nvPr/>
        </p:nvSpPr>
        <p:spPr>
          <a:xfrm>
            <a:off x="7623901" y="2998218"/>
            <a:ext cx="562356" cy="677930"/>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grpSp>
        <p:nvGrpSpPr>
          <p:cNvPr id="20" name="Group 19">
            <a:extLst>
              <a:ext uri="{FF2B5EF4-FFF2-40B4-BE49-F238E27FC236}">
                <a16:creationId xmlns:a16="http://schemas.microsoft.com/office/drawing/2014/main" id="{96E28976-1B2A-49E1-9C2B-D6EC98DB41EC}"/>
              </a:ext>
            </a:extLst>
          </p:cNvPr>
          <p:cNvGrpSpPr/>
          <p:nvPr/>
        </p:nvGrpSpPr>
        <p:grpSpPr>
          <a:xfrm>
            <a:off x="7036587" y="3582809"/>
            <a:ext cx="1760274" cy="1654553"/>
            <a:chOff x="8638956" y="1343019"/>
            <a:chExt cx="3538946" cy="1654553"/>
          </a:xfrm>
        </p:grpSpPr>
        <p:sp>
          <p:nvSpPr>
            <p:cNvPr id="21" name="TextBox 20">
              <a:extLst>
                <a:ext uri="{FF2B5EF4-FFF2-40B4-BE49-F238E27FC236}">
                  <a16:creationId xmlns:a16="http://schemas.microsoft.com/office/drawing/2014/main" id="{C27084DB-F23D-4988-AC2E-C9390F764BA2}"/>
                </a:ext>
              </a:extLst>
            </p:cNvPr>
            <p:cNvSpPr txBox="1"/>
            <p:nvPr/>
          </p:nvSpPr>
          <p:spPr>
            <a:xfrm>
              <a:off x="8638956" y="1343019"/>
              <a:ext cx="3538946" cy="646331"/>
            </a:xfrm>
            <a:prstGeom prst="rect">
              <a:avLst/>
            </a:prstGeom>
            <a:noFill/>
          </p:spPr>
          <p:txBody>
            <a:bodyPr wrap="square" lIns="0" rIns="0" rtlCol="0" anchor="b">
              <a:spAutoFit/>
            </a:bodyPr>
            <a:lstStyle/>
            <a:p>
              <a:pPr algn="ctr"/>
              <a:r>
                <a:rPr lang="en-US" b="1" noProof="1">
                  <a:solidFill>
                    <a:schemeClr val="accent4">
                      <a:lumMod val="50000"/>
                    </a:schemeClr>
                  </a:solidFill>
                  <a:latin typeface="Franklin Gothic Medium Cond" panose="020B0606030402020204" pitchFamily="34" charset="0"/>
                </a:rPr>
                <a:t>Requisites for Creation</a:t>
              </a:r>
            </a:p>
          </p:txBody>
        </p:sp>
        <p:sp>
          <p:nvSpPr>
            <p:cNvPr id="22" name="TextBox 21">
              <a:extLst>
                <a:ext uri="{FF2B5EF4-FFF2-40B4-BE49-F238E27FC236}">
                  <a16:creationId xmlns:a16="http://schemas.microsoft.com/office/drawing/2014/main" id="{C923DD9C-3AB2-4A58-9C40-5B289D152E4C}"/>
                </a:ext>
              </a:extLst>
            </p:cNvPr>
            <p:cNvSpPr txBox="1"/>
            <p:nvPr/>
          </p:nvSpPr>
          <p:spPr>
            <a:xfrm>
              <a:off x="8883415" y="1966521"/>
              <a:ext cx="3051520" cy="1031051"/>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2,000 – outside Metro Manila</a:t>
              </a:r>
            </a:p>
            <a:p>
              <a:pPr marL="171450" indent="-171450" algn="just">
                <a:buFont typeface="Arial" panose="020B0604020202020204" pitchFamily="34" charset="0"/>
                <a:buChar char="•"/>
              </a:pPr>
              <a:endParaRPr lang="en-US" sz="700" noProof="1">
                <a:solidFill>
                  <a:schemeClr val="accent4">
                    <a:lumMod val="50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5,000 – within Metro Manila</a:t>
              </a:r>
            </a:p>
          </p:txBody>
        </p:sp>
      </p:grpSp>
      <p:sp>
        <p:nvSpPr>
          <p:cNvPr id="24" name="Shape">
            <a:extLst>
              <a:ext uri="{FF2B5EF4-FFF2-40B4-BE49-F238E27FC236}">
                <a16:creationId xmlns:a16="http://schemas.microsoft.com/office/drawing/2014/main" id="{B8941612-7804-4DA8-88E1-681AF5D089C0}"/>
              </a:ext>
            </a:extLst>
          </p:cNvPr>
          <p:cNvSpPr/>
          <p:nvPr/>
        </p:nvSpPr>
        <p:spPr>
          <a:xfrm>
            <a:off x="4231856"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C2FC0E3D-963D-41F5-AC49-2F891EBD5085}"/>
              </a:ext>
            </a:extLst>
          </p:cNvPr>
          <p:cNvSpPr/>
          <p:nvPr/>
        </p:nvSpPr>
        <p:spPr>
          <a:xfrm>
            <a:off x="4877878"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964B6DEC-A532-47EE-931D-E4539BF28411}"/>
              </a:ext>
            </a:extLst>
          </p:cNvPr>
          <p:cNvSpPr/>
          <p:nvPr/>
        </p:nvSpPr>
        <p:spPr>
          <a:xfrm>
            <a:off x="8350910" y="963222"/>
            <a:ext cx="1853175" cy="2262578"/>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F8351C74-198E-4238-9769-B5FB99F2CCA9}"/>
              </a:ext>
            </a:extLst>
          </p:cNvPr>
          <p:cNvSpPr/>
          <p:nvPr/>
        </p:nvSpPr>
        <p:spPr>
          <a:xfrm>
            <a:off x="8996332"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5" name="TextBox 34">
            <a:extLst>
              <a:ext uri="{FF2B5EF4-FFF2-40B4-BE49-F238E27FC236}">
                <a16:creationId xmlns:a16="http://schemas.microsoft.com/office/drawing/2014/main" id="{C88C531E-590A-4540-B698-0A6698F0D74D}"/>
              </a:ext>
            </a:extLst>
          </p:cNvPr>
          <p:cNvSpPr txBox="1"/>
          <p:nvPr/>
        </p:nvSpPr>
        <p:spPr>
          <a:xfrm>
            <a:off x="5821277" y="1591162"/>
            <a:ext cx="1455434" cy="1015663"/>
          </a:xfrm>
          <a:prstGeom prst="rect">
            <a:avLst/>
          </a:prstGeom>
          <a:noFill/>
        </p:spPr>
        <p:txBody>
          <a:bodyPr wrap="square" lIns="0" rIns="0" rtlCol="0" anchor="t">
            <a:spAutoFit/>
          </a:bodyPr>
          <a:lstStyle/>
          <a:p>
            <a:pPr algn="ctr"/>
            <a:r>
              <a:rPr lang="en-US" sz="2000" noProof="1">
                <a:solidFill>
                  <a:schemeClr val="accent1">
                    <a:lumMod val="75000"/>
                  </a:schemeClr>
                </a:solidFill>
                <a:latin typeface="Franklin Gothic Medium Cond" panose="020B0606030402020204" pitchFamily="34" charset="0"/>
              </a:rPr>
              <a:t>Smallest political </a:t>
            </a:r>
          </a:p>
          <a:p>
            <a:pPr algn="ctr"/>
            <a:r>
              <a:rPr lang="en-US" sz="2000" noProof="1">
                <a:solidFill>
                  <a:schemeClr val="accent1">
                    <a:lumMod val="75000"/>
                  </a:schemeClr>
                </a:solidFill>
                <a:latin typeface="Franklin Gothic Medium Cond" panose="020B0606030402020204" pitchFamily="34" charset="0"/>
              </a:rPr>
              <a:t>unit</a:t>
            </a:r>
          </a:p>
        </p:txBody>
      </p:sp>
      <p:pic>
        <p:nvPicPr>
          <p:cNvPr id="37" name="Graphic 36" descr="Court">
            <a:extLst>
              <a:ext uri="{FF2B5EF4-FFF2-40B4-BE49-F238E27FC236}">
                <a16:creationId xmlns:a16="http://schemas.microsoft.com/office/drawing/2014/main" id="{12D8E61B-32BE-438C-9236-F02B9BEB03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7717" y="3071996"/>
            <a:ext cx="494553" cy="494553"/>
          </a:xfrm>
          <a:prstGeom prst="rect">
            <a:avLst/>
          </a:prstGeom>
        </p:spPr>
      </p:pic>
      <p:pic>
        <p:nvPicPr>
          <p:cNvPr id="38" name="Graphic 37" descr="Court">
            <a:extLst>
              <a:ext uri="{FF2B5EF4-FFF2-40B4-BE49-F238E27FC236}">
                <a16:creationId xmlns:a16="http://schemas.microsoft.com/office/drawing/2014/main" id="{BFE90E32-EDF9-4B4B-9B90-8F640C9F81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02075" y="3005618"/>
            <a:ext cx="494553" cy="494553"/>
          </a:xfrm>
          <a:prstGeom prst="rect">
            <a:avLst/>
          </a:prstGeom>
        </p:spPr>
      </p:pic>
      <p:pic>
        <p:nvPicPr>
          <p:cNvPr id="39" name="Graphic 38" descr="Court">
            <a:extLst>
              <a:ext uri="{FF2B5EF4-FFF2-40B4-BE49-F238E27FC236}">
                <a16:creationId xmlns:a16="http://schemas.microsoft.com/office/drawing/2014/main" id="{E92EBAA2-4EF5-40C8-95E5-048F7B4E09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83255" y="3073795"/>
            <a:ext cx="494553" cy="494553"/>
          </a:xfrm>
          <a:prstGeom prst="rect">
            <a:avLst/>
          </a:prstGeom>
        </p:spPr>
      </p:pic>
      <p:pic>
        <p:nvPicPr>
          <p:cNvPr id="40" name="Graphic 39" descr="Court">
            <a:extLst>
              <a:ext uri="{FF2B5EF4-FFF2-40B4-BE49-F238E27FC236}">
                <a16:creationId xmlns:a16="http://schemas.microsoft.com/office/drawing/2014/main" id="{D6938ABB-0765-4C48-BA38-3F3474EC4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35115" y="3015778"/>
            <a:ext cx="494553" cy="494553"/>
          </a:xfrm>
          <a:prstGeom prst="rect">
            <a:avLst/>
          </a:prstGeom>
        </p:spPr>
      </p:pic>
      <p:pic>
        <p:nvPicPr>
          <p:cNvPr id="41" name="Graphic 40" descr="Court">
            <a:extLst>
              <a:ext uri="{FF2B5EF4-FFF2-40B4-BE49-F238E27FC236}">
                <a16:creationId xmlns:a16="http://schemas.microsoft.com/office/drawing/2014/main" id="{A68902D9-1FB8-4239-8FA9-B6B2241F7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96555" y="3076738"/>
            <a:ext cx="494553" cy="494553"/>
          </a:xfrm>
          <a:prstGeom prst="rect">
            <a:avLst/>
          </a:prstGeom>
        </p:spPr>
      </p:pic>
      <p:sp>
        <p:nvSpPr>
          <p:cNvPr id="42" name="TextBox 41">
            <a:extLst>
              <a:ext uri="{FF2B5EF4-FFF2-40B4-BE49-F238E27FC236}">
                <a16:creationId xmlns:a16="http://schemas.microsoft.com/office/drawing/2014/main" id="{2181E69B-50D0-4407-A074-A38FC0B9A955}"/>
              </a:ext>
            </a:extLst>
          </p:cNvPr>
          <p:cNvSpPr txBox="1"/>
          <p:nvPr/>
        </p:nvSpPr>
        <p:spPr>
          <a:xfrm>
            <a:off x="4278573" y="3554476"/>
            <a:ext cx="1760274" cy="707886"/>
          </a:xfrm>
          <a:prstGeom prst="rect">
            <a:avLst/>
          </a:prstGeom>
          <a:noFill/>
        </p:spPr>
        <p:txBody>
          <a:bodyPr wrap="square" lIns="0" rIns="0" rtlCol="0" anchor="b">
            <a:spAutoFit/>
          </a:bodyPr>
          <a:lstStyle/>
          <a:p>
            <a:pPr algn="ctr"/>
            <a:r>
              <a:rPr lang="en-US" sz="2000" b="1" noProof="1">
                <a:solidFill>
                  <a:schemeClr val="accent6">
                    <a:lumMod val="75000"/>
                  </a:schemeClr>
                </a:solidFill>
                <a:latin typeface="Franklin Gothic Medium Cond" panose="020B0606030402020204" pitchFamily="34" charset="0"/>
              </a:rPr>
              <a:t>Manner of Creation</a:t>
            </a:r>
          </a:p>
        </p:txBody>
      </p:sp>
      <p:sp>
        <p:nvSpPr>
          <p:cNvPr id="43" name="TextBox 42">
            <a:extLst>
              <a:ext uri="{FF2B5EF4-FFF2-40B4-BE49-F238E27FC236}">
                <a16:creationId xmlns:a16="http://schemas.microsoft.com/office/drawing/2014/main" id="{6A684544-0141-40D4-A284-5BA4C11355DB}"/>
              </a:ext>
            </a:extLst>
          </p:cNvPr>
          <p:cNvSpPr txBox="1"/>
          <p:nvPr/>
        </p:nvSpPr>
        <p:spPr>
          <a:xfrm>
            <a:off x="4400167" y="4239533"/>
            <a:ext cx="1517828" cy="1107996"/>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Law enacted by Congress</a:t>
            </a:r>
          </a:p>
          <a:p>
            <a:pPr marL="171450" indent="-171450" algn="just">
              <a:buFont typeface="Arial" panose="020B0604020202020204" pitchFamily="34" charset="0"/>
              <a:buChar char="•"/>
            </a:pPr>
            <a:endParaRPr lang="en-US" sz="500" noProof="1">
              <a:solidFill>
                <a:schemeClr val="accent6">
                  <a:lumMod val="75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Ordinance enacted by the Provincial/City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8" name="Content Placeholder 2">
            <a:extLst>
              <a:ext uri="{FF2B5EF4-FFF2-40B4-BE49-F238E27FC236}">
                <a16:creationId xmlns:a16="http://schemas.microsoft.com/office/drawing/2014/main" id="{A19DF703-BDB3-4ECF-9B32-387E359918B4}"/>
              </a:ext>
            </a:extLst>
          </p:cNvPr>
          <p:cNvSpPr>
            <a:spLocks noGrp="1"/>
          </p:cNvSpPr>
          <p:nvPr>
            <p:ph idx="1"/>
          </p:nvPr>
        </p:nvSpPr>
        <p:spPr>
          <a:xfrm>
            <a:off x="1050952" y="3198328"/>
            <a:ext cx="10616116" cy="3083939"/>
          </a:xfrm>
        </p:spPr>
        <p:txBody>
          <a:bodyPr>
            <a:normAutofit/>
          </a:bodyPr>
          <a:lstStyle/>
          <a:p>
            <a:pPr algn="just">
              <a:defRPr/>
            </a:pPr>
            <a:r>
              <a:rPr lang="en-PH" sz="2400" dirty="0">
                <a:latin typeface="Franklin Gothic Medium Cond" panose="020B0606030402020204" pitchFamily="34" charset="0"/>
                <a:ea typeface="Batang" panose="02030600000101010101" pitchFamily="18" charset="-127"/>
              </a:rPr>
              <a:t>Total PS requirement for 1 fiscal year </a:t>
            </a:r>
            <a:r>
              <a:rPr lang="en-PH" sz="2400" b="1" u="sng" dirty="0">
                <a:latin typeface="Franklin Gothic Medium Cond" panose="020B0606030402020204" pitchFamily="34" charset="0"/>
                <a:ea typeface="Batang" panose="02030600000101010101" pitchFamily="18" charset="-127"/>
              </a:rPr>
              <a:t>shall not exceed 55% </a:t>
            </a:r>
            <a:r>
              <a:rPr lang="en-PH" sz="2400" dirty="0">
                <a:latin typeface="Franklin Gothic Medium Cond" panose="020B0606030402020204" pitchFamily="34" charset="0"/>
                <a:ea typeface="Batang" panose="02030600000101010101" pitchFamily="18" charset="-127"/>
              </a:rPr>
              <a:t>of the total annual income realized from local sources during the next preceding fiscal year.</a:t>
            </a:r>
          </a:p>
          <a:p>
            <a:pPr algn="just">
              <a:defRPr/>
            </a:pPr>
            <a:endParaRPr lang="en-PH" sz="7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 Essential expenditures shall be given priority in the allocation of funds.</a:t>
            </a:r>
          </a:p>
          <a:p>
            <a:pPr algn="just">
              <a:defRPr/>
            </a:pPr>
            <a:endParaRPr lang="en-PH" sz="1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Any </a:t>
            </a:r>
            <a:r>
              <a:rPr lang="en-PH" sz="2400" u="sng" dirty="0">
                <a:latin typeface="Franklin Gothic Medium Cond" panose="020B0606030402020204" pitchFamily="34" charset="0"/>
                <a:ea typeface="Batang" panose="02030600000101010101" pitchFamily="18" charset="-127"/>
              </a:rPr>
              <a:t>available fund or resource of LGUs shall first be allocated for the provision of basic services and facilities</a:t>
            </a:r>
            <a:r>
              <a:rPr lang="en-PH" sz="2400" dirty="0">
                <a:latin typeface="Franklin Gothic Medium Cond" panose="020B0606030402020204" pitchFamily="34" charset="0"/>
                <a:ea typeface="Batang" panose="02030600000101010101" pitchFamily="18" charset="-127"/>
              </a:rPr>
              <a:t> before using such fund or resource for other purposes, unless otherwise provided in the Code.</a:t>
            </a:r>
          </a:p>
        </p:txBody>
      </p:sp>
    </p:spTree>
    <p:extLst>
      <p:ext uri="{BB962C8B-B14F-4D97-AF65-F5344CB8AC3E}">
        <p14:creationId xmlns:p14="http://schemas.microsoft.com/office/powerpoint/2010/main" val="37090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55" y="821097"/>
            <a:ext cx="11601061" cy="935037"/>
          </a:xfrm>
        </p:spPr>
        <p:txBody>
          <a:bodyPr/>
          <a:lstStyle/>
          <a:p>
            <a:pPr algn="just"/>
            <a:r>
              <a:rPr lang="en-PH" altLang="en-US" sz="3600" b="1" dirty="0">
                <a:latin typeface="Franklin Gothic Demi Cond" panose="020B0706030402020204" pitchFamily="34" charset="0"/>
                <a:ea typeface="Batang"/>
                <a:cs typeface="Batang"/>
              </a:rPr>
              <a:t>BASIC SERVICES AND FACILITIES INCLUDE, BUT ARE NOT LIMITED TO, THE FOLLOWING:</a:t>
            </a:r>
          </a:p>
        </p:txBody>
      </p:sp>
      <p:sp>
        <p:nvSpPr>
          <p:cNvPr id="3" name="Content Placeholder 2"/>
          <p:cNvSpPr>
            <a:spLocks noGrp="1"/>
          </p:cNvSpPr>
          <p:nvPr>
            <p:ph idx="1"/>
          </p:nvPr>
        </p:nvSpPr>
        <p:spPr>
          <a:xfrm>
            <a:off x="981269" y="1963384"/>
            <a:ext cx="10416072" cy="4785360"/>
          </a:xfrm>
        </p:spPr>
        <p:txBody>
          <a:bodyPr>
            <a:normAutofit/>
          </a:bodyPr>
          <a:lstStyle/>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Agricultural support services </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Health and social welfare services;</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Services and facilities related to general hygiene and sanitation, beautification, and solid waste collection;</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Maintenance of </a:t>
            </a:r>
            <a:r>
              <a:rPr lang="en-PH" sz="2600" dirty="0" err="1">
                <a:latin typeface="Franklin Gothic Medium Cond" panose="020B0606030402020204" pitchFamily="34" charset="0"/>
                <a:ea typeface="Batang" panose="02030600000101010101" pitchFamily="18" charset="-127"/>
              </a:rPr>
              <a:t>Katarungang</a:t>
            </a:r>
            <a:r>
              <a:rPr lang="en-PH" sz="2600" dirty="0">
                <a:latin typeface="Franklin Gothic Medium Cond" panose="020B0606030402020204" pitchFamily="34" charset="0"/>
                <a:ea typeface="Batang" panose="02030600000101010101" pitchFamily="18" charset="-127"/>
              </a:rPr>
              <a:t> </a:t>
            </a:r>
            <a:r>
              <a:rPr lang="en-PH" sz="2600" dirty="0" err="1">
                <a:latin typeface="Franklin Gothic Medium Cond" panose="020B0606030402020204" pitchFamily="34" charset="0"/>
                <a:ea typeface="Batang" panose="02030600000101010101" pitchFamily="18" charset="-127"/>
              </a:rPr>
              <a:t>Pambarangay</a:t>
            </a:r>
            <a:r>
              <a:rPr lang="en-PH" sz="2600" dirty="0">
                <a:latin typeface="Franklin Gothic Medium Cond" panose="020B0606030402020204" pitchFamily="34" charset="0"/>
                <a:ea typeface="Batang" panose="02030600000101010101" pitchFamily="18" charset="-127"/>
              </a:rPr>
              <a:t>;</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Maintenance of Barangay roads and bridges and water supply systems;</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Infrastructure facilities </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Information and reading center; and</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Satellite or public market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800" b="1" u="sng" dirty="0">
                <a:solidFill>
                  <a:srgbClr val="0070C0"/>
                </a:solidFill>
                <a:latin typeface="Franklin Gothic Medium Cond" panose="020B0606030402020204" pitchFamily="34" charset="0"/>
                <a:ea typeface="Batang"/>
                <a:cs typeface="Batang"/>
              </a:rPr>
              <a:t>Task 5.</a:t>
            </a:r>
            <a:r>
              <a:rPr lang="en-PH" altLang="en-US" sz="2800" b="1" dirty="0">
                <a:solidFill>
                  <a:srgbClr val="0070C0"/>
                </a:solidFill>
                <a:latin typeface="Franklin Gothic Medium Cond" panose="020B0606030402020204" pitchFamily="34" charset="0"/>
                <a:ea typeface="Batang"/>
                <a:cs typeface="Batang"/>
              </a:rPr>
              <a:t> </a:t>
            </a:r>
            <a:r>
              <a:rPr lang="en-PH" sz="2800" dirty="0">
                <a:latin typeface="Franklin Gothic Medium Cond" panose="020B0606030402020204" pitchFamily="34" charset="0"/>
                <a:ea typeface="Batang" panose="02030600000101010101" pitchFamily="18" charset="-127"/>
              </a:rPr>
              <a:t>Consolidates the estimated income and the proposed expenditures into:</a:t>
            </a:r>
          </a:p>
          <a:p>
            <a:pPr algn="just" eaLnBrk="1" hangingPunct="1">
              <a:defRPr/>
            </a:pPr>
            <a:endParaRPr lang="en-PH" sz="1200" dirty="0">
              <a:latin typeface="Franklin Gothic Medium Cond" panose="020B0606030402020204" pitchFamily="34" charset="0"/>
              <a:ea typeface="Batang" panose="02030600000101010101" pitchFamily="18" charset="-127"/>
            </a:endParaRPr>
          </a:p>
          <a:p>
            <a:pPr marL="989013" algn="just" eaLnBrk="1" hangingPunct="1">
              <a:defRPr/>
            </a:pPr>
            <a:r>
              <a:rPr lang="en-PH" sz="2400" dirty="0">
                <a:latin typeface="Franklin Gothic Medium Cond" panose="020B0606030402020204" pitchFamily="34" charset="0"/>
                <a:ea typeface="Batang" panose="02030600000101010101" pitchFamily="18" charset="-127"/>
              </a:rPr>
              <a:t>Part 1 – Receipts Program</a:t>
            </a:r>
          </a:p>
          <a:p>
            <a:pPr marL="989013" algn="just" eaLnBrk="1" hangingPunct="1">
              <a:defRPr/>
            </a:pPr>
            <a:r>
              <a:rPr lang="en-PH" sz="2400" dirty="0">
                <a:latin typeface="Franklin Gothic Medium Cond" panose="020B0606030402020204" pitchFamily="34" charset="0"/>
                <a:ea typeface="Batang" panose="02030600000101010101" pitchFamily="18" charset="-127"/>
              </a:rPr>
              <a:t>Part 2 – Expenditure Program  </a:t>
            </a:r>
          </a:p>
        </p:txBody>
      </p:sp>
    </p:spTree>
    <p:extLst>
      <p:ext uri="{BB962C8B-B14F-4D97-AF65-F5344CB8AC3E}">
        <p14:creationId xmlns:p14="http://schemas.microsoft.com/office/powerpoint/2010/main" val="1057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400" b="1" u="sng" dirty="0">
                <a:solidFill>
                  <a:srgbClr val="0070C0"/>
                </a:solidFill>
                <a:latin typeface="Franklin Gothic Medium Cond" panose="020B0606030402020204" pitchFamily="34" charset="0"/>
                <a:ea typeface="Batang"/>
                <a:cs typeface="Batang"/>
              </a:rPr>
              <a:t>Task 5.</a:t>
            </a:r>
            <a:r>
              <a:rPr lang="en-PH" altLang="en-US" sz="2400" b="1" dirty="0">
                <a:solidFill>
                  <a:srgbClr val="0070C0"/>
                </a:solidFill>
                <a:latin typeface="Franklin Gothic Medium Cond" panose="020B0606030402020204" pitchFamily="34" charset="0"/>
                <a:ea typeface="Batang"/>
                <a:cs typeface="Batang"/>
              </a:rPr>
              <a:t> </a:t>
            </a:r>
            <a:r>
              <a:rPr lang="en-PH" sz="2400" dirty="0">
                <a:latin typeface="Franklin Gothic Medium Cond" panose="020B0606030402020204" pitchFamily="34" charset="0"/>
                <a:ea typeface="Batang" panose="02030600000101010101" pitchFamily="18" charset="-127"/>
              </a:rPr>
              <a:t>Consolidates the estimated income and the proposed expenditures</a:t>
            </a:r>
          </a:p>
        </p:txBody>
      </p:sp>
      <p:sp>
        <p:nvSpPr>
          <p:cNvPr id="8" name="TextBox 7">
            <a:extLst>
              <a:ext uri="{FF2B5EF4-FFF2-40B4-BE49-F238E27FC236}">
                <a16:creationId xmlns:a16="http://schemas.microsoft.com/office/drawing/2014/main" id="{E297B2FE-A4F0-47D4-A3BA-66F67E2B11CD}"/>
              </a:ext>
            </a:extLst>
          </p:cNvPr>
          <p:cNvSpPr txBox="1">
            <a:spLocks noChangeArrowheads="1"/>
          </p:cNvSpPr>
          <p:nvPr/>
        </p:nvSpPr>
        <p:spPr bwMode="auto">
          <a:xfrm>
            <a:off x="796953" y="3942787"/>
            <a:ext cx="77520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2800" b="1" u="sng" dirty="0">
                <a:solidFill>
                  <a:srgbClr val="0070C0"/>
                </a:solidFill>
                <a:latin typeface="Franklin Gothic Medium Cond" panose="020B0606030402020204" pitchFamily="34" charset="0"/>
              </a:rPr>
              <a:t>Task 6.</a:t>
            </a:r>
            <a:r>
              <a:rPr lang="en-PH" altLang="en-US" sz="2800" dirty="0">
                <a:solidFill>
                  <a:srgbClr val="0070C0"/>
                </a:solidFill>
                <a:latin typeface="Franklin Gothic Medium Cond" panose="020B0606030402020204" pitchFamily="34" charset="0"/>
              </a:rPr>
              <a:t> </a:t>
            </a:r>
            <a:r>
              <a:rPr lang="en-PH" altLang="en-US" sz="2800" dirty="0">
                <a:latin typeface="Franklin Gothic Medium Cond" panose="020B0606030402020204" pitchFamily="34" charset="0"/>
              </a:rPr>
              <a:t>Prepares the APP using the prescribed format.</a:t>
            </a:r>
          </a:p>
          <a:p>
            <a:pPr eaLnBrk="1" hangingPunct="1"/>
            <a:endParaRPr lang="en-PH" altLang="en-US" sz="2400" dirty="0">
              <a:solidFill>
                <a:srgbClr val="0070C0"/>
              </a:solidFill>
              <a:latin typeface="Franklin Gothic Medium Cond" panose="020B0606030402020204" pitchFamily="34" charset="0"/>
            </a:endParaRPr>
          </a:p>
          <a:p>
            <a:pPr eaLnBrk="1" hangingPunct="1"/>
            <a:r>
              <a:rPr lang="en-PH" altLang="en-US" sz="2800" b="1" u="sng" dirty="0">
                <a:solidFill>
                  <a:srgbClr val="0070C0"/>
                </a:solidFill>
                <a:latin typeface="Franklin Gothic Medium Cond" panose="020B0606030402020204" pitchFamily="34" charset="0"/>
              </a:rPr>
              <a:t>Task 7. </a:t>
            </a:r>
            <a:r>
              <a:rPr lang="en-PH" altLang="en-US" sz="2800" dirty="0">
                <a:latin typeface="Franklin Gothic Medium Cond" panose="020B0606030402020204" pitchFamily="34" charset="0"/>
              </a:rPr>
              <a:t>Prepares the Budget message.</a:t>
            </a:r>
          </a:p>
        </p:txBody>
      </p:sp>
    </p:spTree>
    <p:extLst>
      <p:ext uri="{BB962C8B-B14F-4D97-AF65-F5344CB8AC3E}">
        <p14:creationId xmlns:p14="http://schemas.microsoft.com/office/powerpoint/2010/main" val="30464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0" name="Title 1">
            <a:extLst>
              <a:ext uri="{FF2B5EF4-FFF2-40B4-BE49-F238E27FC236}">
                <a16:creationId xmlns:a16="http://schemas.microsoft.com/office/drawing/2014/main" id="{51D53595-B027-434B-9C69-559D6C3713BD}"/>
              </a:ext>
            </a:extLst>
          </p:cNvPr>
          <p:cNvSpPr txBox="1">
            <a:spLocks/>
          </p:cNvSpPr>
          <p:nvPr/>
        </p:nvSpPr>
        <p:spPr bwMode="auto">
          <a:xfrm>
            <a:off x="657002" y="1686688"/>
            <a:ext cx="1087799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just"/>
            <a:r>
              <a:rPr lang="en-PH" altLang="en-US" sz="2600" b="1" u="sng" dirty="0">
                <a:latin typeface="Franklin Gothic Medium Cond" panose="020B0606030402020204" pitchFamily="34" charset="0"/>
                <a:ea typeface="Batang"/>
                <a:cs typeface="Batang"/>
              </a:rPr>
              <a:t>Step 3.</a:t>
            </a:r>
            <a:r>
              <a:rPr lang="en-PH" altLang="en-US" sz="2600" b="1" dirty="0">
                <a:latin typeface="Franklin Gothic Medium Cond" panose="020B0606030402020204" pitchFamily="34" charset="0"/>
                <a:ea typeface="Batang"/>
                <a:cs typeface="Batang"/>
              </a:rPr>
              <a:t> </a:t>
            </a:r>
            <a:r>
              <a:rPr lang="en-PH" altLang="en-US" sz="2600" dirty="0">
                <a:latin typeface="Franklin Gothic Medium Cond" panose="020B0606030402020204" pitchFamily="34" charset="0"/>
                <a:ea typeface="Batang"/>
                <a:cs typeface="Batang"/>
              </a:rPr>
              <a:t>Punong Barangay submits the proposed Annual Budget to the sangguniang barangay not later than October 16 of the current fiscal year.</a:t>
            </a:r>
          </a:p>
        </p:txBody>
      </p:sp>
      <p:sp>
        <p:nvSpPr>
          <p:cNvPr id="11" name="TextBox 10">
            <a:extLst>
              <a:ext uri="{FF2B5EF4-FFF2-40B4-BE49-F238E27FC236}">
                <a16:creationId xmlns:a16="http://schemas.microsoft.com/office/drawing/2014/main" id="{0A4B3FCE-9BD5-42CA-9E37-C862325B5950}"/>
              </a:ext>
            </a:extLst>
          </p:cNvPr>
          <p:cNvSpPr txBox="1"/>
          <p:nvPr/>
        </p:nvSpPr>
        <p:spPr>
          <a:xfrm>
            <a:off x="9307529" y="2830192"/>
            <a:ext cx="2227469" cy="338554"/>
          </a:xfrm>
          <a:prstGeom prst="rect">
            <a:avLst/>
          </a:prstGeom>
          <a:noFill/>
        </p:spPr>
        <p:txBody>
          <a:bodyPr wrap="none">
            <a:spAutoFit/>
          </a:bodyPr>
          <a:lstStyle/>
          <a:p>
            <a:pPr eaLnBrk="1" hangingPunct="1">
              <a:defRPr/>
            </a:pPr>
            <a:r>
              <a:rPr lang="en-US" altLang="en-US" sz="1600" i="1" dirty="0">
                <a:latin typeface="Franklin Gothic Medium Cond" panose="020B0606030402020204" pitchFamily="34" charset="0"/>
                <a:cs typeface="Times New Roman" panose="02020603050405020304" pitchFamily="18" charset="0"/>
              </a:rPr>
              <a:t>Section 318, R.A. No. 7160</a:t>
            </a:r>
            <a:endParaRPr lang="en-PH" sz="1600" i="1" dirty="0">
              <a:latin typeface="Franklin Gothic Medium Cond" panose="020B0606030402020204" pitchFamily="34" charset="0"/>
            </a:endParaRPr>
          </a:p>
        </p:txBody>
      </p:sp>
      <p:sp>
        <p:nvSpPr>
          <p:cNvPr id="14" name="Rectangle 13">
            <a:extLst>
              <a:ext uri="{FF2B5EF4-FFF2-40B4-BE49-F238E27FC236}">
                <a16:creationId xmlns:a16="http://schemas.microsoft.com/office/drawing/2014/main" id="{2D6EEEAB-AD08-4363-BEDD-E63969931B69}"/>
              </a:ext>
            </a:extLst>
          </p:cNvPr>
          <p:cNvSpPr/>
          <p:nvPr/>
        </p:nvSpPr>
        <p:spPr>
          <a:xfrm>
            <a:off x="1392234" y="3615112"/>
            <a:ext cx="4267202" cy="1815882"/>
          </a:xfrm>
          <a:prstGeom prst="rect">
            <a:avLst/>
          </a:prstGeom>
        </p:spPr>
        <p:txBody>
          <a:bodyPr wrap="square">
            <a:spAutoFit/>
          </a:bodyPr>
          <a:lstStyle/>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Budget Message</a:t>
            </a:r>
          </a:p>
          <a:p>
            <a:pPr marL="285750" indent="-285750">
              <a:buFont typeface="Arial" panose="020B0604020202020204" pitchFamily="34" charset="0"/>
              <a:buChar char="•"/>
            </a:pPr>
            <a:r>
              <a:rPr lang="en-PH" altLang="en-US" sz="2800" dirty="0" err="1">
                <a:latin typeface="Franklin Gothic Medium Cond" panose="020B0606030402020204" pitchFamily="34" charset="0"/>
                <a:ea typeface="Batang"/>
                <a:cs typeface="Batang"/>
              </a:rPr>
              <a:t>Plantilla</a:t>
            </a:r>
            <a:r>
              <a:rPr lang="en-PH" altLang="en-US" sz="2800" dirty="0">
                <a:latin typeface="Franklin Gothic Medium Cond" panose="020B0606030402020204" pitchFamily="34" charset="0"/>
                <a:ea typeface="Batang"/>
                <a:cs typeface="Batang"/>
              </a:rPr>
              <a:t> of Personnel</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Approved AIP</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Annual Procurement Plan</a:t>
            </a:r>
          </a:p>
        </p:txBody>
      </p:sp>
      <p:sp>
        <p:nvSpPr>
          <p:cNvPr id="15" name="Rectangle 14">
            <a:extLst>
              <a:ext uri="{FF2B5EF4-FFF2-40B4-BE49-F238E27FC236}">
                <a16:creationId xmlns:a16="http://schemas.microsoft.com/office/drawing/2014/main" id="{334DB6BE-D594-4A79-A4BE-9238ED2D5F7B}"/>
              </a:ext>
            </a:extLst>
          </p:cNvPr>
          <p:cNvSpPr/>
          <p:nvPr/>
        </p:nvSpPr>
        <p:spPr>
          <a:xfrm>
            <a:off x="5659436" y="3615112"/>
            <a:ext cx="5694035" cy="1815882"/>
          </a:xfrm>
          <a:prstGeom prst="rect">
            <a:avLst/>
          </a:prstGeom>
        </p:spPr>
        <p:txBody>
          <a:bodyPr wrap="square">
            <a:spAutoFit/>
          </a:bodyPr>
          <a:lstStyle/>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List of Projects chargeable against the 20% development fund</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DILG-endorsed GAP Plan and Budget</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Statement of Indebtedness (if any)</a:t>
            </a:r>
          </a:p>
        </p:txBody>
      </p:sp>
    </p:spTree>
    <p:extLst>
      <p:ext uri="{BB962C8B-B14F-4D97-AF65-F5344CB8AC3E}">
        <p14:creationId xmlns:p14="http://schemas.microsoft.com/office/powerpoint/2010/main" val="23591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2FA21A2-5D04-47B0-8B1D-1AC82CF92719}"/>
              </a:ext>
            </a:extLst>
          </p:cNvPr>
          <p:cNvSpPr txBox="1">
            <a:spLocks/>
          </p:cNvSpPr>
          <p:nvPr/>
        </p:nvSpPr>
        <p:spPr bwMode="auto">
          <a:xfrm>
            <a:off x="1523999" y="1102491"/>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BARANGAY BUDGET PREPARATION (BBP) FORMS</a:t>
            </a:r>
          </a:p>
        </p:txBody>
      </p:sp>
      <p:graphicFrame>
        <p:nvGraphicFramePr>
          <p:cNvPr id="2" name="Table 4">
            <a:extLst>
              <a:ext uri="{FF2B5EF4-FFF2-40B4-BE49-F238E27FC236}">
                <a16:creationId xmlns:a16="http://schemas.microsoft.com/office/drawing/2014/main" id="{83F5F03A-F48C-406C-9685-1532A4613DF5}"/>
              </a:ext>
            </a:extLst>
          </p:cNvPr>
          <p:cNvGraphicFramePr>
            <a:graphicFrameLocks noGrp="1"/>
          </p:cNvGraphicFramePr>
          <p:nvPr>
            <p:extLst>
              <p:ext uri="{D42A27DB-BD31-4B8C-83A1-F6EECF244321}">
                <p14:modId xmlns:p14="http://schemas.microsoft.com/office/powerpoint/2010/main" val="3866836897"/>
              </p:ext>
            </p:extLst>
          </p:nvPr>
        </p:nvGraphicFramePr>
        <p:xfrm>
          <a:off x="1178767" y="2103120"/>
          <a:ext cx="9834465" cy="2651760"/>
        </p:xfrm>
        <a:graphic>
          <a:graphicData uri="http://schemas.openxmlformats.org/drawingml/2006/table">
            <a:tbl>
              <a:tblPr firstRow="1" bandRow="1">
                <a:tableStyleId>{5940675A-B579-460E-94D1-54222C63F5DA}</a:tableStyleId>
              </a:tblPr>
              <a:tblGrid>
                <a:gridCol w="2407298">
                  <a:extLst>
                    <a:ext uri="{9D8B030D-6E8A-4147-A177-3AD203B41FA5}">
                      <a16:colId xmlns:a16="http://schemas.microsoft.com/office/drawing/2014/main" val="2812673347"/>
                    </a:ext>
                  </a:extLst>
                </a:gridCol>
                <a:gridCol w="7427167">
                  <a:extLst>
                    <a:ext uri="{9D8B030D-6E8A-4147-A177-3AD203B41FA5}">
                      <a16:colId xmlns:a16="http://schemas.microsoft.com/office/drawing/2014/main" val="3621442544"/>
                    </a:ext>
                  </a:extLst>
                </a:gridCol>
              </a:tblGrid>
              <a:tr h="370840">
                <a:tc>
                  <a:txBody>
                    <a:bodyPr/>
                    <a:lstStyle/>
                    <a:p>
                      <a:r>
                        <a:rPr lang="en-PH" sz="2400" dirty="0">
                          <a:latin typeface="Franklin Gothic Medium Cond" panose="020B0606030402020204" pitchFamily="34" charset="0"/>
                          <a:ea typeface="Batang" panose="02030600000101010101" pitchFamily="18" charset="-127"/>
                        </a:rPr>
                        <a:t>BBP Form No. 1</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Budget of Expenditures and Sources of Financing</a:t>
                      </a:r>
                      <a:endParaRPr lang="en-US" sz="2400" dirty="0"/>
                    </a:p>
                  </a:txBody>
                  <a:tcPr/>
                </a:tc>
                <a:extLst>
                  <a:ext uri="{0D108BD9-81ED-4DB2-BD59-A6C34878D82A}">
                    <a16:rowId xmlns:a16="http://schemas.microsoft.com/office/drawing/2014/main" val="784988136"/>
                  </a:ext>
                </a:extLst>
              </a:tr>
              <a:tr h="370840">
                <a:tc>
                  <a:txBody>
                    <a:bodyPr/>
                    <a:lstStyle/>
                    <a:p>
                      <a:r>
                        <a:rPr lang="en-PH" sz="2400" dirty="0">
                          <a:latin typeface="Franklin Gothic Medium Cond" panose="020B0606030402020204" pitchFamily="34" charset="0"/>
                          <a:ea typeface="Batang" panose="02030600000101010101" pitchFamily="18" charset="-127"/>
                        </a:rPr>
                        <a:t>BBP Form No. 2</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Programmed Appropriation by PPA, Expense Class, Object of Expenditure and Expected Results</a:t>
                      </a:r>
                      <a:endParaRPr lang="en-US" sz="2400" dirty="0"/>
                    </a:p>
                  </a:txBody>
                  <a:tcPr/>
                </a:tc>
                <a:extLst>
                  <a:ext uri="{0D108BD9-81ED-4DB2-BD59-A6C34878D82A}">
                    <a16:rowId xmlns:a16="http://schemas.microsoft.com/office/drawing/2014/main" val="1666271629"/>
                  </a:ext>
                </a:extLst>
              </a:tr>
              <a:tr h="370840">
                <a:tc>
                  <a:txBody>
                    <a:bodyPr/>
                    <a:lstStyle/>
                    <a:p>
                      <a:r>
                        <a:rPr lang="en-PH" altLang="en-US" sz="2400" dirty="0">
                          <a:latin typeface="Franklin Gothic Medium Cond" panose="020B0606030402020204" pitchFamily="34" charset="0"/>
                          <a:ea typeface="Batang"/>
                          <a:cs typeface="Batang"/>
                        </a:rPr>
                        <a:t>BBP Form No. 2-A</a:t>
                      </a:r>
                      <a:endParaRPr lang="en-US" sz="2400" dirty="0"/>
                    </a:p>
                  </a:txBody>
                  <a:tcPr/>
                </a:tc>
                <a:tc>
                  <a:txBody>
                    <a:bodyPr/>
                    <a:lstStyle/>
                    <a:p>
                      <a:r>
                        <a:rPr lang="en-PH" altLang="en-US" sz="2400" dirty="0">
                          <a:latin typeface="Franklin Gothic Medium Cond" panose="020B0606030402020204" pitchFamily="34" charset="0"/>
                          <a:ea typeface="Batang"/>
                          <a:cs typeface="Batang"/>
                        </a:rPr>
                        <a:t>List of Projects Chargeable Against the 20% Development Fund </a:t>
                      </a:r>
                      <a:endParaRPr lang="en-US" sz="2400" dirty="0"/>
                    </a:p>
                  </a:txBody>
                  <a:tcPr/>
                </a:tc>
                <a:extLst>
                  <a:ext uri="{0D108BD9-81ED-4DB2-BD59-A6C34878D82A}">
                    <a16:rowId xmlns:a16="http://schemas.microsoft.com/office/drawing/2014/main" val="2243204823"/>
                  </a:ext>
                </a:extLst>
              </a:tr>
              <a:tr h="370840">
                <a:tc>
                  <a:txBody>
                    <a:bodyPr/>
                    <a:lstStyle/>
                    <a:p>
                      <a:r>
                        <a:rPr lang="en-PH" altLang="en-US" sz="2400" dirty="0">
                          <a:latin typeface="Franklin Gothic Medium Cond" panose="020B0606030402020204" pitchFamily="34" charset="0"/>
                          <a:ea typeface="Batang"/>
                          <a:cs typeface="Batang"/>
                        </a:rPr>
                        <a:t>BBP Form No. 3</a:t>
                      </a:r>
                      <a:endParaRPr lang="en-US" sz="2400" dirty="0"/>
                    </a:p>
                  </a:txBody>
                  <a:tcPr/>
                </a:tc>
                <a:tc>
                  <a:txBody>
                    <a:bodyPr/>
                    <a:lstStyle/>
                    <a:p>
                      <a:r>
                        <a:rPr lang="en-PH" altLang="en-US" sz="2400" dirty="0">
                          <a:latin typeface="Franklin Gothic Medium Cond" panose="020B0606030402020204" pitchFamily="34" charset="0"/>
                          <a:ea typeface="Batang"/>
                          <a:cs typeface="Batang"/>
                        </a:rPr>
                        <a:t>Plantilla of personnel</a:t>
                      </a:r>
                      <a:endParaRPr lang="en-US" sz="2400" dirty="0"/>
                    </a:p>
                  </a:txBody>
                  <a:tcPr/>
                </a:tc>
                <a:extLst>
                  <a:ext uri="{0D108BD9-81ED-4DB2-BD59-A6C34878D82A}">
                    <a16:rowId xmlns:a16="http://schemas.microsoft.com/office/drawing/2014/main" val="3043533027"/>
                  </a:ext>
                </a:extLst>
              </a:tr>
              <a:tr h="370840">
                <a:tc>
                  <a:txBody>
                    <a:bodyPr/>
                    <a:lstStyle/>
                    <a:p>
                      <a:r>
                        <a:rPr lang="en-PH" altLang="en-US" sz="2400" dirty="0">
                          <a:latin typeface="Franklin Gothic Medium Cond" panose="020B0606030402020204" pitchFamily="34" charset="0"/>
                          <a:ea typeface="Batang"/>
                          <a:cs typeface="Batang"/>
                        </a:rPr>
                        <a:t>BBP Form No. 4</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2400" dirty="0">
                          <a:latin typeface="Franklin Gothic Medium Cond" panose="020B0606030402020204" pitchFamily="34" charset="0"/>
                          <a:ea typeface="Batang"/>
                          <a:cs typeface="Batang"/>
                        </a:rPr>
                        <a:t>Statement of Indebtedness</a:t>
                      </a:r>
                      <a:endParaRPr lang="en-PH" sz="2400" dirty="0">
                        <a:latin typeface="Franklin Gothic Medium Cond" panose="020B0606030402020204" pitchFamily="34" charset="0"/>
                        <a:ea typeface="Batang" panose="02030600000101010101" pitchFamily="18" charset="-127"/>
                      </a:endParaRPr>
                    </a:p>
                  </a:txBody>
                  <a:tcPr/>
                </a:tc>
                <a:extLst>
                  <a:ext uri="{0D108BD9-81ED-4DB2-BD59-A6C34878D82A}">
                    <a16:rowId xmlns:a16="http://schemas.microsoft.com/office/drawing/2014/main" val="17912349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a:spLocks noGrp="1"/>
          </p:cNvSpPr>
          <p:nvPr>
            <p:ph type="title"/>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solidFill>
                  <a:srgbClr val="000000"/>
                </a:solidFill>
                <a:latin typeface="Verdana"/>
                <a:cs typeface="Verdana"/>
              </a:rPr>
              <a:t>BUDGET</a:t>
            </a:r>
            <a:r>
              <a:rPr sz="4000" b="1" spc="-575" dirty="0">
                <a:solidFill>
                  <a:srgbClr val="000000"/>
                </a:solidFill>
                <a:latin typeface="Verdana"/>
                <a:cs typeface="Verdana"/>
              </a:rPr>
              <a:t> </a:t>
            </a:r>
            <a:r>
              <a:rPr sz="4000" b="1" spc="-350" dirty="0">
                <a:solidFill>
                  <a:srgbClr val="000000"/>
                </a:solidFill>
                <a:latin typeface="Verdana"/>
                <a:cs typeface="Verdana"/>
              </a:rPr>
              <a:t>AUTHORIZATION</a:t>
            </a:r>
            <a:endParaRPr sz="4000" b="1" dirty="0">
              <a:latin typeface="Verdana"/>
              <a:cs typeface="Verdana"/>
            </a:endParaRPr>
          </a:p>
        </p:txBody>
      </p:sp>
      <p:sp>
        <p:nvSpPr>
          <p:cNvPr id="6" name="object 6"/>
          <p:cNvSpPr txBox="1"/>
          <p:nvPr/>
        </p:nvSpPr>
        <p:spPr>
          <a:xfrm>
            <a:off x="1570225" y="2232268"/>
            <a:ext cx="9029700" cy="878840"/>
          </a:xfrm>
          <a:prstGeom prst="rect">
            <a:avLst/>
          </a:prstGeom>
        </p:spPr>
        <p:txBody>
          <a:bodyPr vert="horz" wrap="square" lIns="0" tIns="12700" rIns="0" bIns="0" rtlCol="0">
            <a:spAutoFit/>
          </a:bodyPr>
          <a:lstStyle/>
          <a:p>
            <a:pPr marL="640080" marR="5080" indent="-628015">
              <a:lnSpc>
                <a:spcPct val="100000"/>
              </a:lnSpc>
              <a:spcBef>
                <a:spcPts val="100"/>
              </a:spcBef>
            </a:pPr>
            <a:r>
              <a:rPr sz="2800" i="1" spc="15" dirty="0">
                <a:latin typeface="Segoe UI Light" panose="020B0502040204020203" pitchFamily="34" charset="0"/>
                <a:cs typeface="Segoe UI Light" panose="020B0502040204020203" pitchFamily="34" charset="0"/>
              </a:rPr>
              <a:t>“No</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money</a:t>
            </a:r>
            <a:r>
              <a:rPr sz="2800" i="1" spc="-160"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be</a:t>
            </a:r>
            <a:r>
              <a:rPr sz="2800" i="1" spc="-95"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paid</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out</a:t>
            </a:r>
            <a:r>
              <a:rPr sz="2800" i="1" spc="-11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local</a:t>
            </a:r>
            <a:r>
              <a:rPr sz="2800" i="1" spc="-12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treasury</a:t>
            </a:r>
            <a:r>
              <a:rPr sz="2800" i="1" spc="-160"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except</a:t>
            </a:r>
            <a:r>
              <a:rPr sz="2800" i="1" spc="-10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  </a:t>
            </a:r>
            <a:r>
              <a:rPr sz="2800" i="1" spc="-30" dirty="0">
                <a:latin typeface="Segoe UI Light" panose="020B0502040204020203" pitchFamily="34" charset="0"/>
                <a:cs typeface="Segoe UI Light" panose="020B0502040204020203" pitchFamily="34" charset="0"/>
              </a:rPr>
              <a:t>pursuance</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5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appropriations</a:t>
            </a:r>
            <a:r>
              <a:rPr sz="2800" i="1" spc="-9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ordinance</a:t>
            </a:r>
            <a:r>
              <a:rPr sz="2800" i="1" spc="-90"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or</a:t>
            </a:r>
            <a:r>
              <a:rPr sz="2800" i="1" spc="-155" dirty="0">
                <a:latin typeface="Segoe UI Light" panose="020B0502040204020203" pitchFamily="34" charset="0"/>
                <a:cs typeface="Segoe UI Light" panose="020B0502040204020203" pitchFamily="34" charset="0"/>
              </a:rPr>
              <a:t> </a:t>
            </a:r>
            <a:r>
              <a:rPr sz="2800" i="1" spc="-45" dirty="0">
                <a:latin typeface="Segoe UI Light" panose="020B0502040204020203" pitchFamily="34" charset="0"/>
                <a:cs typeface="Segoe UI Light" panose="020B0502040204020203" pitchFamily="34" charset="0"/>
              </a:rPr>
              <a:t>law.”</a:t>
            </a:r>
            <a:endParaRPr sz="2800" dirty="0">
              <a:latin typeface="Segoe UI Light" panose="020B0502040204020203" pitchFamily="34" charset="0"/>
              <a:cs typeface="Segoe UI Light" panose="020B0502040204020203" pitchFamily="34" charset="0"/>
            </a:endParaRPr>
          </a:p>
        </p:txBody>
      </p:sp>
      <p:sp>
        <p:nvSpPr>
          <p:cNvPr id="7" name="object 7"/>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60002" y="3414997"/>
            <a:ext cx="279400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30" dirty="0">
                <a:latin typeface="Segoe UI Light" panose="020B0502040204020203" pitchFamily="34" charset="0"/>
                <a:cs typeface="Segoe UI Light" panose="020B0502040204020203" pitchFamily="34" charset="0"/>
              </a:rPr>
              <a:t>305 </a:t>
            </a:r>
            <a:r>
              <a:rPr sz="1800" spc="-50" dirty="0">
                <a:latin typeface="Segoe UI Light" panose="020B0502040204020203" pitchFamily="34" charset="0"/>
                <a:cs typeface="Segoe UI Light" panose="020B0502040204020203" pitchFamily="34" charset="0"/>
              </a:rPr>
              <a:t>[a], </a:t>
            </a:r>
            <a:r>
              <a:rPr sz="1800" spc="-14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204"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
        <p:nvSpPr>
          <p:cNvPr id="9" name="object 9"/>
          <p:cNvSpPr txBox="1"/>
          <p:nvPr/>
        </p:nvSpPr>
        <p:spPr>
          <a:xfrm>
            <a:off x="1160596" y="4059864"/>
            <a:ext cx="10283825" cy="878840"/>
          </a:xfrm>
          <a:prstGeom prst="rect">
            <a:avLst/>
          </a:prstGeom>
        </p:spPr>
        <p:txBody>
          <a:bodyPr vert="horz" wrap="square" lIns="0" tIns="12700" rIns="0" bIns="0" rtlCol="0">
            <a:spAutoFit/>
          </a:bodyPr>
          <a:lstStyle/>
          <a:p>
            <a:pPr marL="885190" marR="5080" indent="-873125">
              <a:lnSpc>
                <a:spcPct val="100000"/>
              </a:lnSpc>
              <a:spcBef>
                <a:spcPts val="100"/>
              </a:spcBef>
            </a:pPr>
            <a:r>
              <a:rPr sz="2800" i="1" spc="-70" dirty="0">
                <a:latin typeface="Segoe UI Light" panose="020B0502040204020203" pitchFamily="34" charset="0"/>
                <a:cs typeface="Segoe UI Light" panose="020B0502040204020203" pitchFamily="34" charset="0"/>
              </a:rPr>
              <a:t>“The</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Sangguniang</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Barangay</a:t>
            </a:r>
            <a:r>
              <a:rPr sz="2800" i="1" spc="-155"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enact</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annual</a:t>
            </a:r>
            <a:r>
              <a:rPr sz="2800" i="1" spc="-8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and</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supplemental  budgets</a:t>
            </a:r>
            <a:r>
              <a:rPr sz="2800" i="1" spc="-10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a:t>
            </a:r>
            <a:r>
              <a:rPr sz="2800" i="1" spc="-95" dirty="0">
                <a:latin typeface="Segoe UI Light" panose="020B0502040204020203" pitchFamily="34" charset="0"/>
                <a:cs typeface="Segoe UI Light" panose="020B0502040204020203" pitchFamily="34" charset="0"/>
              </a:rPr>
              <a:t> </a:t>
            </a:r>
            <a:r>
              <a:rPr sz="2800" i="1" dirty="0">
                <a:latin typeface="Segoe UI Light" panose="020B0502040204020203" pitchFamily="34" charset="0"/>
                <a:cs typeface="Segoe UI Light" panose="020B0502040204020203" pitchFamily="34" charset="0"/>
              </a:rPr>
              <a:t>accordance</a:t>
            </a:r>
            <a:r>
              <a:rPr sz="2800" i="1" spc="-165" dirty="0">
                <a:latin typeface="Segoe UI Light" panose="020B0502040204020203" pitchFamily="34" charset="0"/>
                <a:cs typeface="Segoe UI Light" panose="020B0502040204020203" pitchFamily="34" charset="0"/>
              </a:rPr>
              <a:t> </a:t>
            </a:r>
            <a:r>
              <a:rPr sz="2800" i="1" spc="85" dirty="0">
                <a:latin typeface="Segoe UI Light" panose="020B0502040204020203" pitchFamily="34" charset="0"/>
                <a:cs typeface="Segoe UI Light" panose="020B0502040204020203" pitchFamily="34" charset="0"/>
              </a:rPr>
              <a:t>with</a:t>
            </a:r>
            <a:r>
              <a:rPr sz="2800" i="1" spc="-12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provisions</a:t>
            </a:r>
            <a:r>
              <a:rPr sz="2800" i="1" spc="-10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55" dirty="0">
                <a:latin typeface="Segoe UI Light" panose="020B0502040204020203" pitchFamily="34" charset="0"/>
                <a:cs typeface="Segoe UI Light" panose="020B0502040204020203" pitchFamily="34" charset="0"/>
              </a:rPr>
              <a:t>Code”</a:t>
            </a:r>
            <a:endParaRPr sz="2800">
              <a:latin typeface="Segoe UI Light" panose="020B0502040204020203" pitchFamily="34" charset="0"/>
              <a:cs typeface="Segoe UI Light" panose="020B0502040204020203" pitchFamily="34" charset="0"/>
            </a:endParaRPr>
          </a:p>
        </p:txBody>
      </p:sp>
      <p:sp>
        <p:nvSpPr>
          <p:cNvPr id="10" name="object 10"/>
          <p:cNvSpPr txBox="1"/>
          <p:nvPr/>
        </p:nvSpPr>
        <p:spPr>
          <a:xfrm>
            <a:off x="7500595" y="5318793"/>
            <a:ext cx="316357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160" dirty="0">
                <a:latin typeface="Segoe UI Light" panose="020B0502040204020203" pitchFamily="34" charset="0"/>
                <a:cs typeface="Segoe UI Light" panose="020B0502040204020203" pitchFamily="34" charset="0"/>
              </a:rPr>
              <a:t>391 </a:t>
            </a:r>
            <a:r>
              <a:rPr sz="1800" spc="-85" dirty="0">
                <a:latin typeface="Segoe UI Light" panose="020B0502040204020203" pitchFamily="34" charset="0"/>
                <a:cs typeface="Segoe UI Light" panose="020B0502040204020203" pitchFamily="34" charset="0"/>
              </a:rPr>
              <a:t>(a) </a:t>
            </a:r>
            <a:r>
              <a:rPr sz="1800" spc="-55" dirty="0">
                <a:latin typeface="Segoe UI Light" panose="020B0502040204020203" pitchFamily="34" charset="0"/>
                <a:cs typeface="Segoe UI Light" panose="020B0502040204020203" pitchFamily="34" charset="0"/>
              </a:rPr>
              <a:t>(3), </a:t>
            </a:r>
            <a:r>
              <a:rPr sz="1800" spc="-11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60"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latin typeface="Verdana"/>
                <a:cs typeface="Verdana"/>
              </a:rPr>
              <a:t>BUDGET</a:t>
            </a:r>
            <a:r>
              <a:rPr sz="4000" b="1" spc="-575" dirty="0">
                <a:latin typeface="Verdana"/>
                <a:cs typeface="Verdana"/>
              </a:rPr>
              <a:t> </a:t>
            </a:r>
            <a:r>
              <a:rPr sz="4000" b="1" spc="-350" dirty="0">
                <a:latin typeface="Verdana"/>
                <a:cs typeface="Verdana"/>
              </a:rPr>
              <a:t>AUTHORIZATION</a:t>
            </a:r>
            <a:endParaRPr sz="4000">
              <a:latin typeface="Verdana"/>
              <a:cs typeface="Verdana"/>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68152" y="2614721"/>
            <a:ext cx="7713345" cy="1549400"/>
          </a:xfrm>
          <a:prstGeom prst="rect">
            <a:avLst/>
          </a:prstGeom>
        </p:spPr>
        <p:txBody>
          <a:bodyPr vert="horz" wrap="square" lIns="0" tIns="12700" rIns="0" bIns="0" rtlCol="0">
            <a:spAutoFit/>
          </a:bodyPr>
          <a:lstStyle/>
          <a:p>
            <a:pPr marL="848360" marR="5080" indent="-836294">
              <a:lnSpc>
                <a:spcPct val="100000"/>
              </a:lnSpc>
              <a:spcBef>
                <a:spcPts val="100"/>
              </a:spcBef>
            </a:pPr>
            <a:r>
              <a:rPr sz="5000" i="1" spc="15" dirty="0">
                <a:latin typeface="Segoe UI Light" panose="020B0502040204020203" pitchFamily="34" charset="0"/>
                <a:cs typeface="Segoe UI Light" panose="020B0502040204020203" pitchFamily="34" charset="0"/>
              </a:rPr>
              <a:t>not </a:t>
            </a:r>
            <a:r>
              <a:rPr sz="5000" i="1" spc="10" dirty="0">
                <a:latin typeface="Segoe UI Light" panose="020B0502040204020203" pitchFamily="34" charset="0"/>
                <a:cs typeface="Segoe UI Light" panose="020B0502040204020203" pitchFamily="34" charset="0"/>
              </a:rPr>
              <a:t>later </a:t>
            </a:r>
            <a:r>
              <a:rPr sz="5000" i="1" spc="-10" dirty="0">
                <a:latin typeface="Segoe UI Light" panose="020B0502040204020203" pitchFamily="34" charset="0"/>
                <a:cs typeface="Segoe UI Light" panose="020B0502040204020203" pitchFamily="34" charset="0"/>
              </a:rPr>
              <a:t>than </a:t>
            </a:r>
            <a:r>
              <a:rPr sz="5000" b="1" i="1" spc="-360" dirty="0">
                <a:latin typeface="Segoe UI Light" panose="020B0502040204020203" pitchFamily="34" charset="0"/>
                <a:cs typeface="Segoe UI Light" panose="020B0502040204020203" pitchFamily="34" charset="0"/>
              </a:rPr>
              <a:t>October </a:t>
            </a:r>
            <a:r>
              <a:rPr sz="5000" b="1" i="1" spc="145" dirty="0">
                <a:latin typeface="Segoe UI Light" panose="020B0502040204020203" pitchFamily="34" charset="0"/>
                <a:cs typeface="Segoe UI Light" panose="020B0502040204020203" pitchFamily="34" charset="0"/>
              </a:rPr>
              <a:t>16 </a:t>
            </a:r>
            <a:r>
              <a:rPr sz="5000" i="1" spc="15" dirty="0">
                <a:latin typeface="Segoe UI Light" panose="020B0502040204020203" pitchFamily="34" charset="0"/>
                <a:cs typeface="Segoe UI Light" panose="020B0502040204020203" pitchFamily="34" charset="0"/>
              </a:rPr>
              <a:t>of  the </a:t>
            </a:r>
            <a:r>
              <a:rPr sz="5000" i="1" spc="-30" dirty="0">
                <a:latin typeface="Segoe UI Light" panose="020B0502040204020203" pitchFamily="34" charset="0"/>
                <a:cs typeface="Segoe UI Light" panose="020B0502040204020203" pitchFamily="34" charset="0"/>
              </a:rPr>
              <a:t>current </a:t>
            </a:r>
            <a:r>
              <a:rPr sz="5000" i="1" dirty="0">
                <a:latin typeface="Segoe UI Light" panose="020B0502040204020203" pitchFamily="34" charset="0"/>
                <a:cs typeface="Segoe UI Light" panose="020B0502040204020203" pitchFamily="34" charset="0"/>
              </a:rPr>
              <a:t>ﬁscal</a:t>
            </a:r>
            <a:r>
              <a:rPr sz="5000" i="1" spc="320" dirty="0">
                <a:latin typeface="Segoe UI Light" panose="020B0502040204020203" pitchFamily="34" charset="0"/>
                <a:cs typeface="Segoe UI Light" panose="020B0502040204020203" pitchFamily="34" charset="0"/>
              </a:rPr>
              <a:t> </a:t>
            </a:r>
            <a:r>
              <a:rPr sz="5000" i="1" spc="-160" dirty="0">
                <a:latin typeface="Segoe UI Light" panose="020B0502040204020203" pitchFamily="34" charset="0"/>
                <a:cs typeface="Segoe UI Light" panose="020B0502040204020203" pitchFamily="34" charset="0"/>
              </a:rPr>
              <a:t>year</a:t>
            </a:r>
            <a:endParaRPr sz="5000" i="1" dirty="0">
              <a:latin typeface="Segoe UI Light" panose="020B0502040204020203" pitchFamily="34" charset="0"/>
              <a:cs typeface="Segoe UI Light" panose="020B0502040204020203"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39490" y="6453044"/>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70</a:t>
            </a:r>
            <a:endParaRPr sz="900">
              <a:latin typeface="Carlito"/>
              <a:cs typeface="Carlito"/>
            </a:endParaRPr>
          </a:p>
        </p:txBody>
      </p:sp>
      <p:sp>
        <p:nvSpPr>
          <p:cNvPr id="3" name="object 3"/>
          <p:cNvSpPr txBox="1">
            <a:spLocks noGrp="1"/>
          </p:cNvSpPr>
          <p:nvPr>
            <p:ph type="title"/>
          </p:nvPr>
        </p:nvSpPr>
        <p:spPr>
          <a:xfrm>
            <a:off x="2577783" y="1049838"/>
            <a:ext cx="7036434" cy="1122680"/>
          </a:xfrm>
          <a:prstGeom prst="rect">
            <a:avLst/>
          </a:prstGeom>
        </p:spPr>
        <p:txBody>
          <a:bodyPr vert="horz" wrap="square" lIns="0" tIns="12700" rIns="0" bIns="0" rtlCol="0">
            <a:spAutoFit/>
          </a:bodyPr>
          <a:lstStyle/>
          <a:p>
            <a:pPr marL="1059180" marR="5080" indent="-1047115">
              <a:lnSpc>
                <a:spcPct val="100000"/>
              </a:lnSpc>
              <a:spcBef>
                <a:spcPts val="100"/>
              </a:spcBef>
            </a:pPr>
            <a:r>
              <a:rPr sz="3600" b="1" spc="-10" dirty="0">
                <a:solidFill>
                  <a:srgbClr val="000000"/>
                </a:solidFill>
                <a:latin typeface="Gothic Uralic"/>
                <a:cs typeface="Gothic Uralic"/>
              </a:rPr>
              <a:t>LIABILITY FOR FAILURE TO </a:t>
            </a:r>
            <a:r>
              <a:rPr sz="3600" b="1" spc="-5" dirty="0">
                <a:solidFill>
                  <a:srgbClr val="000000"/>
                </a:solidFill>
                <a:latin typeface="Gothic Uralic"/>
                <a:cs typeface="Gothic Uralic"/>
              </a:rPr>
              <a:t>SUBMIT  </a:t>
            </a:r>
            <a:r>
              <a:rPr sz="3600" b="1" spc="-10" dirty="0">
                <a:solidFill>
                  <a:srgbClr val="000000"/>
                </a:solidFill>
                <a:latin typeface="Gothic Uralic"/>
                <a:cs typeface="Gothic Uralic"/>
              </a:rPr>
              <a:t>AN </a:t>
            </a:r>
            <a:r>
              <a:rPr sz="3600" b="1" spc="-5" dirty="0">
                <a:solidFill>
                  <a:srgbClr val="000000"/>
                </a:solidFill>
                <a:latin typeface="Gothic Uralic"/>
                <a:cs typeface="Gothic Uralic"/>
              </a:rPr>
              <a:t>EXECUTIVE</a:t>
            </a:r>
            <a:r>
              <a:rPr sz="3600" b="1" spc="-25" dirty="0">
                <a:solidFill>
                  <a:srgbClr val="000000"/>
                </a:solidFill>
                <a:latin typeface="Gothic Uralic"/>
                <a:cs typeface="Gothic Uralic"/>
              </a:rPr>
              <a:t> </a:t>
            </a:r>
            <a:r>
              <a:rPr sz="3600" b="1" spc="-5" dirty="0">
                <a:solidFill>
                  <a:srgbClr val="000000"/>
                </a:solidFill>
                <a:latin typeface="Gothic Uralic"/>
                <a:cs typeface="Gothic Uralic"/>
              </a:rPr>
              <a:t>BUDGET</a:t>
            </a:r>
            <a:endParaRPr sz="3600" b="1" dirty="0">
              <a:latin typeface="Gothic Uralic"/>
              <a:cs typeface="Gothic Uralic"/>
            </a:endParaRPr>
          </a:p>
        </p:txBody>
      </p:sp>
      <p:sp>
        <p:nvSpPr>
          <p:cNvPr id="4" name="object 4"/>
          <p:cNvSpPr txBox="1"/>
          <p:nvPr/>
        </p:nvSpPr>
        <p:spPr>
          <a:xfrm>
            <a:off x="1503750" y="2534022"/>
            <a:ext cx="9258935" cy="2899410"/>
          </a:xfrm>
          <a:prstGeom prst="rect">
            <a:avLst/>
          </a:prstGeom>
        </p:spPr>
        <p:txBody>
          <a:bodyPr vert="horz" wrap="square" lIns="0" tIns="12700" rIns="0" bIns="0" rtlCol="0">
            <a:spAutoFit/>
          </a:bodyPr>
          <a:lstStyle/>
          <a:p>
            <a:pPr marL="224790">
              <a:lnSpc>
                <a:spcPct val="100000"/>
              </a:lnSpc>
              <a:spcBef>
                <a:spcPts val="100"/>
              </a:spcBef>
            </a:pPr>
            <a:r>
              <a:rPr sz="2600" spc="-75" dirty="0">
                <a:latin typeface="Arial"/>
                <a:cs typeface="Arial"/>
              </a:rPr>
              <a:t>Failure </a:t>
            </a:r>
            <a:r>
              <a:rPr sz="2600" spc="30" dirty="0">
                <a:latin typeface="Arial"/>
                <a:cs typeface="Arial"/>
              </a:rPr>
              <a:t>to </a:t>
            </a:r>
            <a:r>
              <a:rPr sz="2600" spc="15" dirty="0">
                <a:latin typeface="Arial"/>
                <a:cs typeface="Arial"/>
              </a:rPr>
              <a:t>submit </a:t>
            </a:r>
            <a:r>
              <a:rPr sz="2600" spc="5" dirty="0">
                <a:latin typeface="Arial"/>
                <a:cs typeface="Arial"/>
              </a:rPr>
              <a:t>the </a:t>
            </a:r>
            <a:r>
              <a:rPr sz="2600" spc="-35" dirty="0">
                <a:latin typeface="Arial"/>
                <a:cs typeface="Arial"/>
              </a:rPr>
              <a:t>budget </a:t>
            </a:r>
            <a:r>
              <a:rPr sz="2600" spc="-10" dirty="0">
                <a:latin typeface="Arial"/>
                <a:cs typeface="Arial"/>
              </a:rPr>
              <a:t>within </a:t>
            </a:r>
            <a:r>
              <a:rPr sz="2600" spc="5" dirty="0">
                <a:latin typeface="Arial"/>
                <a:cs typeface="Arial"/>
              </a:rPr>
              <a:t>the </a:t>
            </a:r>
            <a:r>
              <a:rPr sz="2600" spc="-25" dirty="0">
                <a:latin typeface="Arial"/>
                <a:cs typeface="Arial"/>
              </a:rPr>
              <a:t>prescribed </a:t>
            </a:r>
            <a:r>
              <a:rPr sz="2600" spc="-30" dirty="0">
                <a:latin typeface="Arial"/>
                <a:cs typeface="Arial"/>
              </a:rPr>
              <a:t>period</a:t>
            </a:r>
            <a:r>
              <a:rPr sz="2600" spc="590" dirty="0">
                <a:latin typeface="Arial"/>
                <a:cs typeface="Arial"/>
              </a:rPr>
              <a:t> </a:t>
            </a:r>
            <a:r>
              <a:rPr sz="2600" spc="-150" dirty="0">
                <a:latin typeface="Arial"/>
                <a:cs typeface="Arial"/>
              </a:rPr>
              <a:t>–</a:t>
            </a:r>
            <a:endParaRPr sz="2600">
              <a:latin typeface="Arial"/>
              <a:cs typeface="Arial"/>
            </a:endParaRPr>
          </a:p>
          <a:p>
            <a:pPr marL="12700" marR="5080" indent="212725">
              <a:lnSpc>
                <a:spcPct val="100000"/>
              </a:lnSpc>
              <a:spcBef>
                <a:spcPts val="2120"/>
              </a:spcBef>
              <a:tabLst>
                <a:tab pos="1791335" algn="l"/>
                <a:tab pos="2663825" algn="l"/>
                <a:tab pos="3265804" algn="l"/>
                <a:tab pos="4712970" algn="l"/>
                <a:tab pos="5565775" algn="l"/>
                <a:tab pos="7917815" algn="l"/>
              </a:tabLst>
            </a:pPr>
            <a:r>
              <a:rPr sz="2600" spc="-20" dirty="0">
                <a:latin typeface="Arial"/>
                <a:cs typeface="Arial"/>
              </a:rPr>
              <a:t>Subjects	</a:t>
            </a:r>
            <a:r>
              <a:rPr sz="2600" spc="-229" dirty="0">
                <a:latin typeface="Arial"/>
                <a:cs typeface="Arial"/>
              </a:rPr>
              <a:t>LCE	</a:t>
            </a:r>
            <a:r>
              <a:rPr sz="2600" spc="30" dirty="0">
                <a:latin typeface="Arial"/>
                <a:cs typeface="Arial"/>
              </a:rPr>
              <a:t>to	</a:t>
            </a:r>
            <a:r>
              <a:rPr sz="2600" spc="-10" dirty="0">
                <a:latin typeface="Arial"/>
                <a:cs typeface="Arial"/>
              </a:rPr>
              <a:t>criminal	</a:t>
            </a:r>
            <a:r>
              <a:rPr sz="2600" spc="-45" dirty="0">
                <a:latin typeface="Arial"/>
                <a:cs typeface="Arial"/>
              </a:rPr>
              <a:t>and	</a:t>
            </a:r>
            <a:r>
              <a:rPr sz="2600" spc="-5" dirty="0">
                <a:latin typeface="Arial"/>
                <a:cs typeface="Arial"/>
              </a:rPr>
              <a:t>administrative	</a:t>
            </a:r>
            <a:r>
              <a:rPr sz="2600" dirty="0">
                <a:latin typeface="Arial"/>
                <a:cs typeface="Arial"/>
              </a:rPr>
              <a:t>penalties  </a:t>
            </a:r>
            <a:r>
              <a:rPr sz="2600" spc="-50" dirty="0">
                <a:latin typeface="Arial"/>
                <a:cs typeface="Arial"/>
              </a:rPr>
              <a:t>provided </a:t>
            </a:r>
            <a:r>
              <a:rPr sz="2600" spc="-45" dirty="0">
                <a:latin typeface="Arial"/>
                <a:cs typeface="Arial"/>
              </a:rPr>
              <a:t>under </a:t>
            </a:r>
            <a:r>
              <a:rPr sz="2600" spc="5" dirty="0">
                <a:latin typeface="Arial"/>
                <a:cs typeface="Arial"/>
              </a:rPr>
              <a:t>the </a:t>
            </a:r>
            <a:r>
              <a:rPr sz="2600" spc="-100" dirty="0">
                <a:latin typeface="Arial"/>
                <a:cs typeface="Arial"/>
              </a:rPr>
              <a:t>Code </a:t>
            </a:r>
            <a:r>
              <a:rPr sz="2600" spc="-45" dirty="0">
                <a:latin typeface="Arial"/>
                <a:cs typeface="Arial"/>
              </a:rPr>
              <a:t>and </a:t>
            </a:r>
            <a:r>
              <a:rPr sz="2600" spc="-10" dirty="0">
                <a:latin typeface="Arial"/>
                <a:cs typeface="Arial"/>
              </a:rPr>
              <a:t>other </a:t>
            </a:r>
            <a:r>
              <a:rPr sz="2600" spc="-20" dirty="0">
                <a:latin typeface="Arial"/>
                <a:cs typeface="Arial"/>
              </a:rPr>
              <a:t>applicable</a:t>
            </a:r>
            <a:r>
              <a:rPr sz="2600" spc="630" dirty="0">
                <a:latin typeface="Arial"/>
                <a:cs typeface="Arial"/>
              </a:rPr>
              <a:t> </a:t>
            </a:r>
            <a:r>
              <a:rPr sz="2600" spc="-45" dirty="0">
                <a:latin typeface="Arial"/>
                <a:cs typeface="Arial"/>
              </a:rPr>
              <a:t>laws</a:t>
            </a:r>
            <a:endParaRPr sz="2600">
              <a:latin typeface="Arial"/>
              <a:cs typeface="Arial"/>
            </a:endParaRPr>
          </a:p>
          <a:p>
            <a:pPr marR="8890" algn="r">
              <a:lnSpc>
                <a:spcPct val="100000"/>
              </a:lnSpc>
              <a:spcBef>
                <a:spcPts val="680"/>
              </a:spcBef>
            </a:pPr>
            <a:r>
              <a:rPr sz="1500" b="1" i="1" spc="-90" dirty="0">
                <a:solidFill>
                  <a:srgbClr val="3A3838"/>
                </a:solidFill>
                <a:latin typeface="Arial"/>
                <a:cs typeface="Arial"/>
              </a:rPr>
              <a:t>[Section </a:t>
            </a:r>
            <a:r>
              <a:rPr sz="1500" b="1" i="1" spc="15" dirty="0">
                <a:solidFill>
                  <a:srgbClr val="3A3838"/>
                </a:solidFill>
                <a:latin typeface="Arial"/>
                <a:cs typeface="Arial"/>
              </a:rPr>
              <a:t>318, </a:t>
            </a:r>
            <a:r>
              <a:rPr sz="1500" b="1" i="1" spc="-145" dirty="0">
                <a:solidFill>
                  <a:srgbClr val="3A3838"/>
                </a:solidFill>
                <a:latin typeface="Arial"/>
                <a:cs typeface="Arial"/>
              </a:rPr>
              <a:t>RA </a:t>
            </a:r>
            <a:r>
              <a:rPr sz="1500" b="1" i="1" spc="-105" dirty="0">
                <a:solidFill>
                  <a:srgbClr val="3A3838"/>
                </a:solidFill>
                <a:latin typeface="Arial"/>
                <a:cs typeface="Arial"/>
              </a:rPr>
              <a:t>No.</a:t>
            </a:r>
            <a:r>
              <a:rPr sz="1500" b="1" i="1" spc="-10" dirty="0">
                <a:solidFill>
                  <a:srgbClr val="3A3838"/>
                </a:solidFill>
                <a:latin typeface="Arial"/>
                <a:cs typeface="Arial"/>
              </a:rPr>
              <a:t> </a:t>
            </a:r>
            <a:r>
              <a:rPr sz="1500" b="1" i="1" spc="15" dirty="0">
                <a:solidFill>
                  <a:srgbClr val="3A3838"/>
                </a:solidFill>
                <a:latin typeface="Arial"/>
                <a:cs typeface="Arial"/>
              </a:rPr>
              <a:t>7160]</a:t>
            </a:r>
            <a:endParaRPr sz="1500">
              <a:latin typeface="Arial"/>
              <a:cs typeface="Arial"/>
            </a:endParaRPr>
          </a:p>
          <a:p>
            <a:pPr>
              <a:lnSpc>
                <a:spcPct val="100000"/>
              </a:lnSpc>
            </a:pPr>
            <a:endParaRPr sz="1500">
              <a:latin typeface="Arial"/>
              <a:cs typeface="Arial"/>
            </a:endParaRPr>
          </a:p>
          <a:p>
            <a:pPr marL="396875" indent="-287655">
              <a:lnSpc>
                <a:spcPct val="100000"/>
              </a:lnSpc>
              <a:spcBef>
                <a:spcPts val="1020"/>
              </a:spcBef>
              <a:buClr>
                <a:srgbClr val="000000"/>
              </a:buClr>
              <a:buSzPct val="93333"/>
              <a:buChar char="•"/>
              <a:tabLst>
                <a:tab pos="396240" algn="l"/>
                <a:tab pos="396875" algn="l"/>
              </a:tabLst>
            </a:pPr>
            <a:r>
              <a:rPr sz="1500" b="1" i="1" spc="-100" dirty="0">
                <a:solidFill>
                  <a:srgbClr val="3A3838"/>
                </a:solidFill>
                <a:latin typeface="Arial"/>
                <a:cs typeface="Arial"/>
              </a:rPr>
              <a:t>Sec. </a:t>
            </a:r>
            <a:r>
              <a:rPr sz="1500" b="1" i="1" spc="40" dirty="0">
                <a:solidFill>
                  <a:srgbClr val="3A3838"/>
                </a:solidFill>
                <a:latin typeface="Arial"/>
                <a:cs typeface="Arial"/>
              </a:rPr>
              <a:t>60 </a:t>
            </a:r>
            <a:r>
              <a:rPr sz="1500" b="1" i="1" spc="45" dirty="0">
                <a:solidFill>
                  <a:srgbClr val="3A3838"/>
                </a:solidFill>
                <a:latin typeface="Arial"/>
                <a:cs typeface="Arial"/>
              </a:rPr>
              <a:t>– </a:t>
            </a:r>
            <a:r>
              <a:rPr sz="1500" b="1" i="1" spc="-135" dirty="0">
                <a:solidFill>
                  <a:srgbClr val="3A3838"/>
                </a:solidFill>
                <a:latin typeface="Arial"/>
                <a:cs typeface="Arial"/>
              </a:rPr>
              <a:t>Grounds </a:t>
            </a:r>
            <a:r>
              <a:rPr sz="1500" b="1" i="1" spc="-90" dirty="0">
                <a:solidFill>
                  <a:srgbClr val="3A3838"/>
                </a:solidFill>
                <a:latin typeface="Arial"/>
                <a:cs typeface="Arial"/>
              </a:rPr>
              <a:t>for </a:t>
            </a:r>
            <a:r>
              <a:rPr sz="1500" b="1" i="1" spc="-95" dirty="0">
                <a:solidFill>
                  <a:srgbClr val="3A3838"/>
                </a:solidFill>
                <a:latin typeface="Arial"/>
                <a:cs typeface="Arial"/>
              </a:rPr>
              <a:t>disciplinary</a:t>
            </a:r>
            <a:r>
              <a:rPr sz="1500" b="1" i="1" spc="-30" dirty="0">
                <a:solidFill>
                  <a:srgbClr val="3A3838"/>
                </a:solidFill>
                <a:latin typeface="Arial"/>
                <a:cs typeface="Arial"/>
              </a:rPr>
              <a:t> </a:t>
            </a:r>
            <a:r>
              <a:rPr sz="1500" b="1" i="1" spc="-95"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spc="-100" dirty="0">
                <a:solidFill>
                  <a:srgbClr val="3A3838"/>
                </a:solidFill>
                <a:latin typeface="Arial"/>
                <a:cs typeface="Arial"/>
              </a:rPr>
              <a:t>(Secs. </a:t>
            </a:r>
            <a:r>
              <a:rPr sz="1500" b="1" i="1" dirty="0">
                <a:solidFill>
                  <a:srgbClr val="3A3838"/>
                </a:solidFill>
                <a:latin typeface="Arial"/>
                <a:cs typeface="Arial"/>
              </a:rPr>
              <a:t>61-68 </a:t>
            </a:r>
            <a:r>
              <a:rPr sz="1500" b="1" i="1" spc="45" dirty="0">
                <a:solidFill>
                  <a:srgbClr val="3A3838"/>
                </a:solidFill>
                <a:latin typeface="Arial"/>
                <a:cs typeface="Arial"/>
              </a:rPr>
              <a:t>– </a:t>
            </a:r>
            <a:r>
              <a:rPr sz="1500" b="1" i="1" spc="-85" dirty="0">
                <a:solidFill>
                  <a:srgbClr val="3A3838"/>
                </a:solidFill>
                <a:latin typeface="Arial"/>
                <a:cs typeface="Arial"/>
              </a:rPr>
              <a:t>other </a:t>
            </a:r>
            <a:r>
              <a:rPr sz="1500" b="1" i="1" spc="-95" dirty="0">
                <a:solidFill>
                  <a:srgbClr val="3A3838"/>
                </a:solidFill>
                <a:latin typeface="Arial"/>
                <a:cs typeface="Arial"/>
              </a:rPr>
              <a:t>rules </a:t>
            </a:r>
            <a:r>
              <a:rPr sz="1500" b="1" i="1" spc="-120" dirty="0">
                <a:solidFill>
                  <a:srgbClr val="3A3838"/>
                </a:solidFill>
                <a:latin typeface="Arial"/>
                <a:cs typeface="Arial"/>
              </a:rPr>
              <a:t>on </a:t>
            </a:r>
            <a:r>
              <a:rPr sz="1500" b="1" i="1" spc="-95" dirty="0">
                <a:solidFill>
                  <a:srgbClr val="3A3838"/>
                </a:solidFill>
                <a:latin typeface="Arial"/>
                <a:cs typeface="Arial"/>
              </a:rPr>
              <a:t>disciplinary</a:t>
            </a:r>
            <a:r>
              <a:rPr sz="1500" b="1" i="1" spc="40" dirty="0">
                <a:solidFill>
                  <a:srgbClr val="3A3838"/>
                </a:solidFill>
                <a:latin typeface="Arial"/>
                <a:cs typeface="Arial"/>
              </a:rPr>
              <a:t> </a:t>
            </a:r>
            <a:r>
              <a:rPr sz="1500" b="1" i="1" spc="-90"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u="heavy" spc="-90" dirty="0">
                <a:solidFill>
                  <a:srgbClr val="0462C1"/>
                </a:solidFill>
                <a:uFill>
                  <a:solidFill>
                    <a:srgbClr val="0462C1"/>
                  </a:solidFill>
                </a:uFill>
                <a:latin typeface="Arial"/>
                <a:cs typeface="Arial"/>
              </a:rPr>
              <a:t>Villanueva </a:t>
            </a:r>
            <a:r>
              <a:rPr sz="1500" b="1" i="1" u="heavy" spc="-125" dirty="0">
                <a:solidFill>
                  <a:srgbClr val="0462C1"/>
                </a:solidFill>
                <a:uFill>
                  <a:solidFill>
                    <a:srgbClr val="0462C1"/>
                  </a:solidFill>
                </a:uFill>
                <a:latin typeface="Arial"/>
                <a:cs typeface="Arial"/>
              </a:rPr>
              <a:t>vs. </a:t>
            </a:r>
            <a:r>
              <a:rPr sz="1500" b="1" i="1" u="heavy" spc="-100" dirty="0">
                <a:solidFill>
                  <a:srgbClr val="0462C1"/>
                </a:solidFill>
                <a:uFill>
                  <a:solidFill>
                    <a:srgbClr val="0462C1"/>
                  </a:solidFill>
                </a:uFill>
                <a:latin typeface="Arial"/>
                <a:cs typeface="Arial"/>
              </a:rPr>
              <a:t>Ople, </a:t>
            </a:r>
            <a:r>
              <a:rPr sz="1500" b="1" i="1" u="heavy" spc="-130" dirty="0">
                <a:solidFill>
                  <a:srgbClr val="0462C1"/>
                </a:solidFill>
                <a:uFill>
                  <a:solidFill>
                    <a:srgbClr val="0462C1"/>
                  </a:solidFill>
                </a:uFill>
                <a:latin typeface="Arial"/>
                <a:cs typeface="Arial"/>
              </a:rPr>
              <a:t>GR. </a:t>
            </a:r>
            <a:r>
              <a:rPr sz="1500" b="1" i="1" u="heavy" spc="25" dirty="0">
                <a:solidFill>
                  <a:srgbClr val="0462C1"/>
                </a:solidFill>
                <a:uFill>
                  <a:solidFill>
                    <a:srgbClr val="0462C1"/>
                  </a:solidFill>
                </a:uFill>
                <a:latin typeface="Arial"/>
                <a:cs typeface="Arial"/>
              </a:rPr>
              <a:t>165125, </a:t>
            </a:r>
            <a:r>
              <a:rPr sz="1500" b="1" i="1" u="heavy" spc="-135" dirty="0">
                <a:solidFill>
                  <a:srgbClr val="0462C1"/>
                </a:solidFill>
                <a:uFill>
                  <a:solidFill>
                    <a:srgbClr val="0462C1"/>
                  </a:solidFill>
                </a:uFill>
                <a:latin typeface="Arial"/>
                <a:cs typeface="Arial"/>
              </a:rPr>
              <a:t>Nov. </a:t>
            </a:r>
            <a:r>
              <a:rPr sz="1500" b="1" i="1" u="heavy" spc="5" dirty="0">
                <a:solidFill>
                  <a:srgbClr val="0462C1"/>
                </a:solidFill>
                <a:uFill>
                  <a:solidFill>
                    <a:srgbClr val="0462C1"/>
                  </a:solidFill>
                </a:uFill>
                <a:latin typeface="Arial"/>
                <a:cs typeface="Arial"/>
              </a:rPr>
              <a:t>18,</a:t>
            </a:r>
            <a:r>
              <a:rPr sz="1500" b="1" i="1" u="heavy" spc="235" dirty="0">
                <a:solidFill>
                  <a:srgbClr val="0462C1"/>
                </a:solidFill>
                <a:uFill>
                  <a:solidFill>
                    <a:srgbClr val="0462C1"/>
                  </a:solidFill>
                </a:uFill>
                <a:latin typeface="Arial"/>
                <a:cs typeface="Arial"/>
              </a:rPr>
              <a:t> </a:t>
            </a:r>
            <a:r>
              <a:rPr sz="1500" b="1" i="1" u="heavy" spc="40" dirty="0">
                <a:solidFill>
                  <a:srgbClr val="0462C1"/>
                </a:solidFill>
                <a:uFill>
                  <a:solidFill>
                    <a:srgbClr val="0462C1"/>
                  </a:solidFill>
                </a:uFill>
                <a:latin typeface="Arial"/>
                <a:cs typeface="Arial"/>
              </a:rPr>
              <a:t>2005</a:t>
            </a:r>
            <a:endParaRPr sz="15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38200" y="1825625"/>
            <a:ext cx="10515600" cy="2854473"/>
          </a:xfrm>
          <a:prstGeom prst="rect">
            <a:avLst/>
          </a:prstGeom>
        </p:spPr>
        <p:txBody>
          <a:bodyPr vert="horz" wrap="square" lIns="0" tIns="388467" rIns="0" bIns="0" rtlCol="0">
            <a:spAutoFit/>
          </a:bodyPr>
          <a:lstStyle/>
          <a:p>
            <a:pPr marL="207645" marR="5080" indent="0" algn="ctr">
              <a:lnSpc>
                <a:spcPct val="100000"/>
              </a:lnSpc>
              <a:spcBef>
                <a:spcPts val="100"/>
              </a:spcBef>
              <a:buNone/>
            </a:pPr>
            <a:r>
              <a:rPr sz="3200" i="1" spc="-60" dirty="0">
                <a:latin typeface="Segoe UI Light" panose="020B0502040204020203" pitchFamily="34" charset="0"/>
                <a:cs typeface="Segoe UI Light" panose="020B0502040204020203" pitchFamily="34" charset="0"/>
              </a:rPr>
              <a:t>“</a:t>
            </a:r>
            <a:r>
              <a:rPr sz="3200" b="1" i="1" spc="-60" dirty="0">
                <a:latin typeface="Segoe UI Light" panose="020B0502040204020203" pitchFamily="34" charset="0"/>
                <a:cs typeface="Segoe UI Light" panose="020B0502040204020203" pitchFamily="34" charset="0"/>
              </a:rPr>
              <a:t>On </a:t>
            </a:r>
            <a:r>
              <a:rPr sz="3200" b="1" i="1" spc="-105" dirty="0">
                <a:latin typeface="Segoe UI Light" panose="020B0502040204020203" pitchFamily="34" charset="0"/>
                <a:cs typeface="Segoe UI Light" panose="020B0502040204020203" pitchFamily="34" charset="0"/>
              </a:rPr>
              <a:t>or </a:t>
            </a:r>
            <a:r>
              <a:rPr sz="3200" b="1" i="1" spc="-120" dirty="0">
                <a:latin typeface="Segoe UI Light" panose="020B0502040204020203" pitchFamily="34" charset="0"/>
                <a:cs typeface="Segoe UI Light" panose="020B0502040204020203" pitchFamily="34" charset="0"/>
              </a:rPr>
              <a:t>before </a:t>
            </a:r>
            <a:r>
              <a:rPr sz="3200" b="1" i="1" spc="-110" dirty="0">
                <a:latin typeface="Segoe UI Light" panose="020B0502040204020203" pitchFamily="34" charset="0"/>
                <a:cs typeface="Segoe UI Light" panose="020B0502040204020203" pitchFamily="34" charset="0"/>
              </a:rPr>
              <a:t>the </a:t>
            </a:r>
            <a:r>
              <a:rPr sz="3200" b="1" i="1" spc="-140" dirty="0">
                <a:latin typeface="Segoe UI Light" panose="020B0502040204020203" pitchFamily="34" charset="0"/>
                <a:cs typeface="Segoe UI Light" panose="020B0502040204020203" pitchFamily="34" charset="0"/>
              </a:rPr>
              <a:t>end </a:t>
            </a:r>
            <a:r>
              <a:rPr sz="3200" b="1" i="1" spc="-125" dirty="0">
                <a:latin typeface="Segoe UI Light" panose="020B0502040204020203" pitchFamily="34" charset="0"/>
                <a:cs typeface="Segoe UI Light" panose="020B0502040204020203" pitchFamily="34" charset="0"/>
              </a:rPr>
              <a:t>of </a:t>
            </a:r>
            <a:r>
              <a:rPr sz="3200" b="1" i="1" spc="-110" dirty="0">
                <a:latin typeface="Segoe UI Light" panose="020B0502040204020203" pitchFamily="34" charset="0"/>
                <a:cs typeface="Segoe UI Light" panose="020B0502040204020203" pitchFamily="34" charset="0"/>
              </a:rPr>
              <a:t>the </a:t>
            </a:r>
            <a:r>
              <a:rPr sz="3200" b="1" i="1" spc="-120" dirty="0">
                <a:latin typeface="Segoe UI Light" panose="020B0502040204020203" pitchFamily="34" charset="0"/>
                <a:cs typeface="Segoe UI Light" panose="020B0502040204020203" pitchFamily="34" charset="0"/>
              </a:rPr>
              <a:t>current </a:t>
            </a:r>
            <a:r>
              <a:rPr sz="3200" b="1" i="1" spc="-160" dirty="0">
                <a:latin typeface="Segoe UI Light" panose="020B0502040204020203" pitchFamily="34" charset="0"/>
                <a:cs typeface="Segoe UI Light" panose="020B0502040204020203" pitchFamily="34" charset="0"/>
              </a:rPr>
              <a:t>ﬁscal </a:t>
            </a:r>
            <a:r>
              <a:rPr sz="3200" b="1" i="1" spc="-80" dirty="0">
                <a:latin typeface="Segoe UI Light" panose="020B0502040204020203" pitchFamily="34" charset="0"/>
                <a:cs typeface="Segoe UI Light" panose="020B0502040204020203" pitchFamily="34" charset="0"/>
              </a:rPr>
              <a:t>year</a:t>
            </a:r>
            <a:r>
              <a:rPr sz="3200" i="1" spc="-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30" dirty="0">
                <a:latin typeface="Segoe UI Light" panose="020B0502040204020203" pitchFamily="34" charset="0"/>
                <a:cs typeface="Segoe UI Light" panose="020B0502040204020203" pitchFamily="34" charset="0"/>
              </a:rPr>
              <a:t>Sanggunian </a:t>
            </a:r>
            <a:r>
              <a:rPr sz="3200" i="1" spc="-25" dirty="0">
                <a:latin typeface="Segoe UI Light" panose="020B0502040204020203" pitchFamily="34" charset="0"/>
                <a:cs typeface="Segoe UI Light" panose="020B0502040204020203" pitchFamily="34" charset="0"/>
              </a:rPr>
              <a:t>concerned </a:t>
            </a:r>
            <a:r>
              <a:rPr sz="3200" i="1" spc="-15" dirty="0">
                <a:latin typeface="Segoe UI Light" panose="020B0502040204020203" pitchFamily="34" charset="0"/>
                <a:cs typeface="Segoe UI Light" panose="020B0502040204020203" pitchFamily="34" charset="0"/>
              </a:rPr>
              <a:t>shall </a:t>
            </a:r>
            <a:r>
              <a:rPr sz="3200" i="1" spc="-20" dirty="0">
                <a:latin typeface="Segoe UI Light" panose="020B0502040204020203" pitchFamily="34" charset="0"/>
                <a:cs typeface="Segoe UI Light" panose="020B0502040204020203" pitchFamily="34" charset="0"/>
              </a:rPr>
              <a:t>enact, </a:t>
            </a:r>
            <a:r>
              <a:rPr sz="3200" b="1" i="1" spc="-130" dirty="0">
                <a:latin typeface="Segoe UI Light" panose="020B0502040204020203" pitchFamily="34" charset="0"/>
                <a:cs typeface="Segoe UI Light" panose="020B0502040204020203" pitchFamily="34" charset="0"/>
              </a:rPr>
              <a:t>through </a:t>
            </a:r>
            <a:r>
              <a:rPr sz="3200" b="1" i="1" spc="-60" dirty="0">
                <a:latin typeface="Segoe UI Light" panose="020B0502040204020203" pitchFamily="34" charset="0"/>
                <a:cs typeface="Segoe UI Light" panose="020B0502040204020203" pitchFamily="34" charset="0"/>
              </a:rPr>
              <a:t>an </a:t>
            </a:r>
            <a:r>
              <a:rPr sz="3200" b="1" i="1" spc="-120" dirty="0">
                <a:latin typeface="Segoe UI Light" panose="020B0502040204020203" pitchFamily="34" charset="0"/>
                <a:cs typeface="Segoe UI Light" panose="020B0502040204020203" pitchFamily="34" charset="0"/>
              </a:rPr>
              <a:t>ordinance</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5" dirty="0">
                <a:latin typeface="Segoe UI Light" panose="020B0502040204020203" pitchFamily="34" charset="0"/>
                <a:cs typeface="Segoe UI Light" panose="020B0502040204020203" pitchFamily="34" charset="0"/>
              </a:rPr>
              <a:t>annual</a:t>
            </a:r>
            <a:r>
              <a:rPr sz="3200" i="1" spc="-100"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budget</a:t>
            </a:r>
            <a:r>
              <a:rPr sz="3200" i="1" spc="-10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government</a:t>
            </a:r>
            <a:r>
              <a:rPr sz="3200" i="1" spc="-110"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unit</a:t>
            </a:r>
            <a:r>
              <a:rPr sz="3200" i="1" spc="-130" dirty="0">
                <a:latin typeface="Segoe UI Light" panose="020B0502040204020203" pitchFamily="34" charset="0"/>
                <a:cs typeface="Segoe UI Light" panose="020B0502040204020203" pitchFamily="34" charset="0"/>
              </a:rPr>
              <a:t> </a:t>
            </a:r>
            <a:r>
              <a:rPr sz="3200" i="1" spc="40" dirty="0">
                <a:latin typeface="Segoe UI Light" panose="020B0502040204020203" pitchFamily="34" charset="0"/>
                <a:cs typeface="Segoe UI Light" panose="020B0502040204020203" pitchFamily="34" charset="0"/>
              </a:rPr>
              <a:t>for</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50" dirty="0">
                <a:latin typeface="Segoe UI Light" panose="020B0502040204020203" pitchFamily="34" charset="0"/>
                <a:cs typeface="Segoe UI Light" panose="020B0502040204020203" pitchFamily="34" charset="0"/>
              </a:rPr>
              <a:t>ensuing</a:t>
            </a:r>
            <a:r>
              <a:rPr sz="3200" i="1" spc="-95" dirty="0">
                <a:latin typeface="Segoe UI Light" panose="020B0502040204020203" pitchFamily="34" charset="0"/>
                <a:cs typeface="Segoe UI Light" panose="020B0502040204020203" pitchFamily="34" charset="0"/>
              </a:rPr>
              <a:t> </a:t>
            </a:r>
            <a:r>
              <a:rPr sz="3200" i="1" spc="-10" dirty="0" err="1">
                <a:latin typeface="Segoe UI Light" panose="020B0502040204020203" pitchFamily="34" charset="0"/>
                <a:cs typeface="Segoe UI Light" panose="020B0502040204020203" pitchFamily="34" charset="0"/>
              </a:rPr>
              <a:t>ﬁsca</a:t>
            </a:r>
            <a:r>
              <a:rPr lang="en-PH" sz="3200" i="1" spc="-10" dirty="0">
                <a:latin typeface="Segoe UI Light" panose="020B0502040204020203" pitchFamily="34" charset="0"/>
                <a:cs typeface="Segoe UI Light" panose="020B0502040204020203" pitchFamily="34" charset="0"/>
              </a:rPr>
              <a:t>l </a:t>
            </a:r>
            <a:r>
              <a:rPr sz="3200" i="1" spc="5" dirty="0">
                <a:latin typeface="Segoe UI Light" panose="020B0502040204020203" pitchFamily="34" charset="0"/>
                <a:cs typeface="Segoe UI Light" panose="020B0502040204020203" pitchFamily="34" charset="0"/>
              </a:rPr>
              <a:t>year</a:t>
            </a:r>
            <a:r>
              <a:rPr sz="3200" i="1" spc="-160" dirty="0">
                <a:latin typeface="Segoe UI Light" panose="020B0502040204020203" pitchFamily="34" charset="0"/>
                <a:cs typeface="Segoe UI Light" panose="020B0502040204020203" pitchFamily="34" charset="0"/>
              </a:rPr>
              <a:t> </a:t>
            </a:r>
            <a:r>
              <a:rPr sz="3200" i="1" spc="-10" dirty="0">
                <a:latin typeface="Segoe UI Light" panose="020B0502040204020203" pitchFamily="34" charset="0"/>
                <a:cs typeface="Segoe UI Light" panose="020B0502040204020203" pitchFamily="34" charset="0"/>
              </a:rPr>
              <a:t>on</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45" dirty="0">
                <a:latin typeface="Segoe UI Light" panose="020B0502040204020203" pitchFamily="34" charset="0"/>
                <a:cs typeface="Segoe UI Light" panose="020B0502040204020203" pitchFamily="34" charset="0"/>
              </a:rPr>
              <a:t>basis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estimates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55"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income</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and</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expenditures  </a:t>
            </a:r>
            <a:r>
              <a:rPr sz="3200" i="1" dirty="0">
                <a:latin typeface="Segoe UI Light" panose="020B0502040204020203" pitchFamily="34" charset="0"/>
                <a:cs typeface="Segoe UI Light" panose="020B0502040204020203" pitchFamily="34" charset="0"/>
              </a:rPr>
              <a:t>submitted</a:t>
            </a:r>
            <a:r>
              <a:rPr sz="3200" i="1" spc="-100" dirty="0">
                <a:latin typeface="Segoe UI Light" panose="020B0502040204020203" pitchFamily="34" charset="0"/>
                <a:cs typeface="Segoe UI Light" panose="020B0502040204020203" pitchFamily="34" charset="0"/>
              </a:rPr>
              <a:t> </a:t>
            </a:r>
            <a:r>
              <a:rPr sz="3200" i="1" spc="35" dirty="0">
                <a:latin typeface="Segoe UI Light" panose="020B0502040204020203" pitchFamily="34" charset="0"/>
                <a:cs typeface="Segoe UI Light" panose="020B0502040204020203" pitchFamily="34" charset="0"/>
              </a:rPr>
              <a:t>by</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chief</a:t>
            </a:r>
            <a:r>
              <a:rPr sz="3200" i="1" spc="-155" dirty="0">
                <a:latin typeface="Segoe UI Light" panose="020B0502040204020203" pitchFamily="34" charset="0"/>
                <a:cs typeface="Segoe UI Light" panose="020B0502040204020203" pitchFamily="34" charset="0"/>
              </a:rPr>
              <a:t> </a:t>
            </a:r>
            <a:r>
              <a:rPr sz="3200" i="1" spc="-70" dirty="0">
                <a:latin typeface="Segoe UI Light" panose="020B0502040204020203" pitchFamily="34" charset="0"/>
                <a:cs typeface="Segoe UI Light" panose="020B0502040204020203" pitchFamily="34" charset="0"/>
              </a:rPr>
              <a:t>executive.”</a:t>
            </a: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511392" y="975523"/>
            <a:ext cx="10386695" cy="543560"/>
          </a:xfrm>
          <a:prstGeom prst="rect">
            <a:avLst/>
          </a:prstGeom>
        </p:spPr>
        <p:txBody>
          <a:bodyPr vert="horz" wrap="square" lIns="0" tIns="12700" rIns="0" bIns="0" rtlCol="0">
            <a:spAutoFit/>
          </a:bodyPr>
          <a:lstStyle/>
          <a:p>
            <a:pPr marL="12700">
              <a:lnSpc>
                <a:spcPct val="100000"/>
              </a:lnSpc>
              <a:spcBef>
                <a:spcPts val="100"/>
              </a:spcBef>
            </a:pPr>
            <a:r>
              <a:rPr sz="3400" spc="-260" dirty="0">
                <a:solidFill>
                  <a:srgbClr val="000000"/>
                </a:solidFill>
                <a:latin typeface="Verdana"/>
                <a:cs typeface="Verdana"/>
              </a:rPr>
              <a:t>LEGISLATIVE </a:t>
            </a:r>
            <a:r>
              <a:rPr sz="3400" spc="-295" dirty="0">
                <a:solidFill>
                  <a:srgbClr val="000000"/>
                </a:solidFill>
                <a:latin typeface="Verdana"/>
                <a:cs typeface="Verdana"/>
              </a:rPr>
              <a:t>AUTHORIZATION </a:t>
            </a:r>
            <a:r>
              <a:rPr sz="3400" spc="-165" dirty="0">
                <a:solidFill>
                  <a:srgbClr val="000000"/>
                </a:solidFill>
                <a:latin typeface="Verdana"/>
                <a:cs typeface="Verdana"/>
              </a:rPr>
              <a:t>OF </a:t>
            </a:r>
            <a:r>
              <a:rPr sz="3400" spc="-135" dirty="0">
                <a:solidFill>
                  <a:srgbClr val="000000"/>
                </a:solidFill>
                <a:latin typeface="Verdana"/>
                <a:cs typeface="Verdana"/>
              </a:rPr>
              <a:t>THE</a:t>
            </a:r>
            <a:r>
              <a:rPr sz="3400" spc="-500" dirty="0">
                <a:solidFill>
                  <a:srgbClr val="000000"/>
                </a:solidFill>
                <a:latin typeface="Verdana"/>
                <a:cs typeface="Verdana"/>
              </a:rPr>
              <a:t> </a:t>
            </a:r>
            <a:r>
              <a:rPr sz="3400" spc="-170" dirty="0">
                <a:solidFill>
                  <a:srgbClr val="000000"/>
                </a:solidFill>
                <a:latin typeface="Verdana"/>
                <a:cs typeface="Verdana"/>
              </a:rPr>
              <a:t>BUDGET</a:t>
            </a:r>
            <a:endParaRPr sz="3400">
              <a:latin typeface="Verdana"/>
              <a:cs typeface="Verdana"/>
            </a:endParaRPr>
          </a:p>
        </p:txBody>
      </p:sp>
      <p:sp>
        <p:nvSpPr>
          <p:cNvPr id="8" name="object 8"/>
          <p:cNvSpPr txBox="1"/>
          <p:nvPr/>
        </p:nvSpPr>
        <p:spPr>
          <a:xfrm>
            <a:off x="7488003" y="4962988"/>
            <a:ext cx="242316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145" dirty="0">
                <a:latin typeface="Arial"/>
                <a:cs typeface="Arial"/>
              </a:rPr>
              <a:t>319, </a:t>
            </a:r>
            <a:r>
              <a:rPr sz="1800" spc="-140" dirty="0">
                <a:latin typeface="Arial"/>
                <a:cs typeface="Arial"/>
              </a:rPr>
              <a:t>RA </a:t>
            </a:r>
            <a:r>
              <a:rPr sz="1800" spc="-45" dirty="0">
                <a:latin typeface="Arial"/>
                <a:cs typeface="Arial"/>
              </a:rPr>
              <a:t>No.</a:t>
            </a:r>
            <a:r>
              <a:rPr sz="1800" spc="-2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86">
            <a:extLst>
              <a:ext uri="{FF2B5EF4-FFF2-40B4-BE49-F238E27FC236}">
                <a16:creationId xmlns:a16="http://schemas.microsoft.com/office/drawing/2014/main" id="{C0214E13-D2DC-4466-AF87-CAC65B121DEA}"/>
              </a:ext>
            </a:extLst>
          </p:cNvPr>
          <p:cNvSpPr/>
          <p:nvPr/>
        </p:nvSpPr>
        <p:spPr>
          <a:xfrm>
            <a:off x="865381"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dirty="0"/>
          </a:p>
        </p:txBody>
      </p:sp>
      <p:sp>
        <p:nvSpPr>
          <p:cNvPr id="6" name="Shape 586">
            <a:extLst>
              <a:ext uri="{FF2B5EF4-FFF2-40B4-BE49-F238E27FC236}">
                <a16:creationId xmlns:a16="http://schemas.microsoft.com/office/drawing/2014/main" id="{0BCC728C-A4CE-49BD-A190-50C636604F27}"/>
              </a:ext>
            </a:extLst>
          </p:cNvPr>
          <p:cNvSpPr/>
          <p:nvPr/>
        </p:nvSpPr>
        <p:spPr>
          <a:xfrm>
            <a:off x="6636970"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Rectangle 6">
            <a:extLst>
              <a:ext uri="{FF2B5EF4-FFF2-40B4-BE49-F238E27FC236}">
                <a16:creationId xmlns:a16="http://schemas.microsoft.com/office/drawing/2014/main" id="{E0EFE1C7-8101-4C06-A394-98C74FE5DDB5}"/>
              </a:ext>
            </a:extLst>
          </p:cNvPr>
          <p:cNvSpPr/>
          <p:nvPr/>
        </p:nvSpPr>
        <p:spPr>
          <a:xfrm>
            <a:off x="865381" y="1625600"/>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Elective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8" name="Rectangle 7">
            <a:extLst>
              <a:ext uri="{FF2B5EF4-FFF2-40B4-BE49-F238E27FC236}">
                <a16:creationId xmlns:a16="http://schemas.microsoft.com/office/drawing/2014/main" id="{A222807C-A2B8-4E58-A487-40168B0A1C16}"/>
              </a:ext>
            </a:extLst>
          </p:cNvPr>
          <p:cNvSpPr/>
          <p:nvPr/>
        </p:nvSpPr>
        <p:spPr>
          <a:xfrm>
            <a:off x="6636969" y="1659466"/>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Appointive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9" name="Rectangle 3">
            <a:extLst>
              <a:ext uri="{FF2B5EF4-FFF2-40B4-BE49-F238E27FC236}">
                <a16:creationId xmlns:a16="http://schemas.microsoft.com/office/drawing/2014/main" id="{6117DEA4-615C-489F-9D3B-FD19ECB970B1}"/>
              </a:ext>
            </a:extLst>
          </p:cNvPr>
          <p:cNvSpPr>
            <a:spLocks noGrp="1" noChangeArrowheads="1"/>
          </p:cNvSpPr>
          <p:nvPr>
            <p:ph idx="1"/>
          </p:nvPr>
        </p:nvSpPr>
        <p:spPr>
          <a:xfrm>
            <a:off x="881415" y="2464944"/>
            <a:ext cx="4825118" cy="3821112"/>
          </a:xfrm>
        </p:spPr>
        <p:txBody>
          <a:body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Punong Barangay and seven (7) members of Sangguniang Barangay</a:t>
            </a:r>
          </a:p>
          <a:p>
            <a:pPr marL="0" indent="0" algn="just" defTabSz="584200" fontAlgn="auto">
              <a:lnSpc>
                <a:spcPct val="100000"/>
              </a:lnSpc>
              <a:spcBef>
                <a:spcPts val="0"/>
              </a:spcBef>
              <a:spcAft>
                <a:spcPts val="0"/>
              </a:spcAft>
              <a:buNone/>
              <a:defRPr/>
            </a:pPr>
            <a:endParaRPr lang="en-PH" sz="105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A citizen of the Philippines;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A registered voter in the barangay he intends to be elected;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 resident for at least one (1) year immediately preceding the day of the election;</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Able to read and write Filipino or any other local language or dialect;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Must be at least eighteen (18) years of age on election day.	</a:t>
            </a:r>
            <a:r>
              <a:rPr lang="en-US" altLang="en-US" sz="1400" dirty="0">
                <a:latin typeface="Franklin Gothic Medium Cond" panose="020B0606030402020204" pitchFamily="34" charset="0"/>
              </a:rPr>
              <a:t>	</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0" name="Rectangle 3">
            <a:extLst>
              <a:ext uri="{FF2B5EF4-FFF2-40B4-BE49-F238E27FC236}">
                <a16:creationId xmlns:a16="http://schemas.microsoft.com/office/drawing/2014/main" id="{235425D6-DFF4-4F49-BA13-1DFCC6A92F28}"/>
              </a:ext>
            </a:extLst>
          </p:cNvPr>
          <p:cNvSpPr txBox="1">
            <a:spLocks noChangeArrowheads="1"/>
          </p:cNvSpPr>
          <p:nvPr/>
        </p:nvSpPr>
        <p:spPr bwMode="auto">
          <a:xfrm>
            <a:off x="6636969" y="2464944"/>
            <a:ext cx="4843831"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Barangay Secretary and Barangay Treasurer</a:t>
            </a:r>
          </a:p>
          <a:p>
            <a:pPr marL="457200" indent="-457200" algn="just" defTabSz="584200" fontAlgn="auto">
              <a:lnSpc>
                <a:spcPct val="100000"/>
              </a:lnSpc>
              <a:spcBef>
                <a:spcPts val="0"/>
              </a:spcBef>
              <a:spcAft>
                <a:spcPts val="0"/>
              </a:spcAft>
              <a:buFont typeface="+mj-lt"/>
              <a:buAutoNum type="arabicPeriod" startAt="2"/>
              <a:defRPr/>
            </a:pPr>
            <a:endParaRPr lang="en-PH" sz="40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Shall be appointed by the Punong Barangay with the concurrence of the majority of all the Sangguniang Barangay members;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Shall be of legal age, a qualified voter, and an actual resident of the barangay concerned;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No person shall be appointed barangay secretary if he is a Sangguniang Barangay member, a government employee, or a relative of the </a:t>
            </a:r>
            <a:r>
              <a:rPr lang="en-US" altLang="en-US" sz="1800" dirty="0" err="1">
                <a:latin typeface="Franklin Gothic Medium Cond" panose="020B0606030402020204" pitchFamily="34" charset="0"/>
              </a:rPr>
              <a:t>punong</a:t>
            </a:r>
            <a:r>
              <a:rPr lang="en-US" altLang="en-US" sz="1800" dirty="0">
                <a:latin typeface="Franklin Gothic Medium Cond" panose="020B0606030402020204" pitchFamily="34" charset="0"/>
              </a:rPr>
              <a:t> barangay within the fourth civil degree of consanguinity of affinity.</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1" name="Title 9">
            <a:extLst>
              <a:ext uri="{FF2B5EF4-FFF2-40B4-BE49-F238E27FC236}">
                <a16:creationId xmlns:a16="http://schemas.microsoft.com/office/drawing/2014/main" id="{46F3E833-E70C-4E45-BAE1-13728A2E90BF}"/>
              </a:ext>
            </a:extLst>
          </p:cNvPr>
          <p:cNvSpPr txBox="1">
            <a:spLocks/>
          </p:cNvSpPr>
          <p:nvPr/>
        </p:nvSpPr>
        <p:spPr bwMode="auto">
          <a:xfrm>
            <a:off x="0" y="551698"/>
            <a:ext cx="12192000" cy="639762"/>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5000" b="1" cap="small" dirty="0">
                <a:latin typeface="Franklin Gothic Demi Cond" panose="020B0706030402020204" pitchFamily="34" charset="0"/>
              </a:rPr>
              <a:t>BARANGAY OFFICIALS</a:t>
            </a:r>
          </a:p>
        </p:txBody>
      </p:sp>
    </p:spTree>
    <p:extLst>
      <p:ext uri="{BB962C8B-B14F-4D97-AF65-F5344CB8AC3E}">
        <p14:creationId xmlns:p14="http://schemas.microsoft.com/office/powerpoint/2010/main" val="13865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72</a:t>
            </a:r>
            <a:endParaRPr sz="900">
              <a:latin typeface="Carlito"/>
              <a:cs typeface="Carlito"/>
            </a:endParaRPr>
          </a:p>
        </p:txBody>
      </p:sp>
      <p:sp>
        <p:nvSpPr>
          <p:cNvPr id="4" name="object 4"/>
          <p:cNvSpPr txBox="1"/>
          <p:nvPr/>
        </p:nvSpPr>
        <p:spPr>
          <a:xfrm>
            <a:off x="873498" y="1895344"/>
            <a:ext cx="10043160" cy="2219960"/>
          </a:xfrm>
          <a:prstGeom prst="rect">
            <a:avLst/>
          </a:prstGeom>
        </p:spPr>
        <p:txBody>
          <a:bodyPr vert="horz" wrap="square" lIns="0" tIns="12700" rIns="0" bIns="0" rtlCol="0">
            <a:spAutoFit/>
          </a:bodyPr>
          <a:lstStyle/>
          <a:p>
            <a:pPr marL="12700" marR="508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540385" indent="-186055">
              <a:lnSpc>
                <a:spcPct val="100000"/>
              </a:lnSpc>
              <a:spcBef>
                <a:spcPts val="2880"/>
              </a:spcBef>
              <a:buChar char="-"/>
              <a:tabLst>
                <a:tab pos="541020" algn="l"/>
              </a:tabLst>
            </a:pPr>
            <a:r>
              <a:rPr sz="2400" spc="-5" dirty="0">
                <a:latin typeface="TeXGyreAdventor"/>
                <a:cs typeface="TeXGyreAdventor"/>
              </a:rPr>
              <a:t>Deliver the State of the Barangay Address</a:t>
            </a:r>
            <a:r>
              <a:rPr sz="2400" spc="-40" dirty="0">
                <a:latin typeface="TeXGyreAdventor"/>
                <a:cs typeface="TeXGyreAdventor"/>
              </a:rPr>
              <a:t> </a:t>
            </a:r>
            <a:r>
              <a:rPr sz="2400" spc="-5" dirty="0">
                <a:latin typeface="TeXGyreAdventor"/>
                <a:cs typeface="TeXGyreAdventor"/>
              </a:rPr>
              <a:t>(SOBA)</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Follow Contents of Budget</a:t>
            </a:r>
            <a:r>
              <a:rPr sz="2400" spc="-30" dirty="0">
                <a:latin typeface="TeXGyreAdventor"/>
                <a:cs typeface="TeXGyreAdventor"/>
              </a:rPr>
              <a:t> </a:t>
            </a:r>
            <a:r>
              <a:rPr sz="2400" spc="-5" dirty="0">
                <a:latin typeface="TeXGyreAdventor"/>
                <a:cs typeface="TeXGyreAdventor"/>
              </a:rPr>
              <a:t>Message</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Certify as urgent the proposed executive</a:t>
            </a:r>
            <a:r>
              <a:rPr sz="2400" spc="-4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73</a:t>
            </a:r>
            <a:endParaRPr sz="900">
              <a:latin typeface="Carlito"/>
              <a:cs typeface="Carlito"/>
            </a:endParaRPr>
          </a:p>
        </p:txBody>
      </p:sp>
      <p:sp>
        <p:nvSpPr>
          <p:cNvPr id="4" name="object 4"/>
          <p:cNvSpPr txBox="1"/>
          <p:nvPr/>
        </p:nvSpPr>
        <p:spPr>
          <a:xfrm>
            <a:off x="873498" y="1788664"/>
            <a:ext cx="10205720" cy="3317240"/>
          </a:xfrm>
          <a:prstGeom prst="rect">
            <a:avLst/>
          </a:prstGeom>
        </p:spPr>
        <p:txBody>
          <a:bodyPr vert="horz" wrap="square" lIns="0" tIns="12700" rIns="0" bIns="0" rtlCol="0">
            <a:spAutoFit/>
          </a:bodyPr>
          <a:lstStyle/>
          <a:p>
            <a:pPr marL="12700" marR="167005">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sz="2400" spc="-5" dirty="0">
                <a:latin typeface="TeXGyreAdventor"/>
                <a:cs typeface="TeXGyreAdventor"/>
              </a:rPr>
              <a:t>Deliberate on the Executive</a:t>
            </a:r>
            <a:r>
              <a:rPr sz="2400" spc="-3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469900" indent="-412750">
              <a:lnSpc>
                <a:spcPct val="100000"/>
              </a:lnSpc>
              <a:spcBef>
                <a:spcPts val="2880"/>
              </a:spcBef>
              <a:buFont typeface="Arial"/>
              <a:buChar char="●"/>
              <a:tabLst>
                <a:tab pos="469265" algn="l"/>
                <a:tab pos="469900" algn="l"/>
              </a:tabLst>
            </a:pPr>
            <a:r>
              <a:rPr sz="2400" spc="-5" dirty="0">
                <a:latin typeface="TeXGyreAdventor"/>
                <a:cs typeface="TeXGyreAdventor"/>
              </a:rPr>
              <a:t>Discuss the allocation of income to the budgetary</a:t>
            </a:r>
            <a:r>
              <a:rPr sz="2400" spc="-25" dirty="0">
                <a:latin typeface="TeXGyreAdventor"/>
                <a:cs typeface="TeXGyreAdventor"/>
              </a:rPr>
              <a:t> </a:t>
            </a:r>
            <a:r>
              <a:rPr sz="2400" spc="-10" dirty="0">
                <a:latin typeface="TeXGyreAdventor"/>
                <a:cs typeface="TeXGyreAdventor"/>
              </a:rPr>
              <a:t>requirements;</a:t>
            </a:r>
            <a:endParaRPr sz="2400">
              <a:latin typeface="TeXGyreAdventor"/>
              <a:cs typeface="TeXGyreAdventor"/>
            </a:endParaRPr>
          </a:p>
          <a:p>
            <a:pPr marL="469265" marR="5080" indent="-412750">
              <a:lnSpc>
                <a:spcPct val="100000"/>
              </a:lnSpc>
              <a:buFont typeface="Arial"/>
              <a:buChar char="●"/>
              <a:tabLst>
                <a:tab pos="469265" algn="l"/>
                <a:tab pos="469900" algn="l"/>
              </a:tabLst>
            </a:pPr>
            <a:r>
              <a:rPr sz="2400" spc="-5" dirty="0">
                <a:latin typeface="TeXGyreAdventor"/>
                <a:cs typeface="TeXGyreAdventor"/>
              </a:rPr>
              <a:t>Discuss the allocation of income to other Priority Projects, Activities  and</a:t>
            </a:r>
            <a:r>
              <a:rPr sz="2400" spc="-10" dirty="0">
                <a:latin typeface="TeXGyreAdventor"/>
                <a:cs typeface="TeXGyreAdventor"/>
              </a:rPr>
              <a:t> </a:t>
            </a:r>
            <a:r>
              <a:rPr sz="2400" spc="-5" dirty="0">
                <a:latin typeface="TeXGyreAdventor"/>
                <a:cs typeface="TeXGyreAdventor"/>
              </a:rPr>
              <a:t>Purposes</a:t>
            </a:r>
            <a:endParaRPr sz="2400">
              <a:latin typeface="TeXGyreAdventor"/>
              <a:cs typeface="TeXGyreAdventor"/>
            </a:endParaRPr>
          </a:p>
          <a:p>
            <a:pPr marL="469900" indent="-412750">
              <a:lnSpc>
                <a:spcPct val="100000"/>
              </a:lnSpc>
              <a:buFont typeface="Arial"/>
              <a:buChar char="●"/>
              <a:tabLst>
                <a:tab pos="469265" algn="l"/>
                <a:tab pos="469900" algn="l"/>
              </a:tabLst>
            </a:pPr>
            <a:r>
              <a:rPr sz="2400" spc="-5" dirty="0">
                <a:latin typeface="TeXGyreAdventor"/>
                <a:cs typeface="TeXGyreAdventor"/>
              </a:rPr>
              <a:t>Discuss Sources of</a:t>
            </a:r>
            <a:r>
              <a:rPr sz="2400" spc="-15" dirty="0">
                <a:latin typeface="TeXGyreAdventor"/>
                <a:cs typeface="TeXGyreAdventor"/>
              </a:rPr>
              <a:t> </a:t>
            </a:r>
            <a:r>
              <a:rPr sz="2400" spc="-10" dirty="0">
                <a:latin typeface="TeXGyreAdventor"/>
                <a:cs typeface="TeXGyreAdventor"/>
              </a:rPr>
              <a:t>Income</a:t>
            </a:r>
            <a:endParaRPr sz="2400">
              <a:latin typeface="TeXGyreAdventor"/>
              <a:cs typeface="TeXGyreAdvento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64814"/>
            <a:ext cx="10419715" cy="385064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42570"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SB fails to enact the ordinance on time </a:t>
            </a:r>
            <a:r>
              <a:rPr sz="2400" dirty="0">
                <a:latin typeface="TeXGyreAdventor"/>
                <a:cs typeface="TeXGyreAdventor"/>
              </a:rPr>
              <a:t>- </a:t>
            </a:r>
            <a:r>
              <a:rPr sz="2400" spc="-5" dirty="0">
                <a:latin typeface="TeXGyreAdventor"/>
                <a:cs typeface="TeXGyreAdventor"/>
              </a:rPr>
              <a:t>the SB shall  continue to hold sessions without additional </a:t>
            </a:r>
            <a:r>
              <a:rPr sz="2400" spc="-10" dirty="0">
                <a:latin typeface="TeXGyreAdventor"/>
                <a:cs typeface="TeXGyreAdventor"/>
              </a:rPr>
              <a:t>remuneration  </a:t>
            </a:r>
            <a:r>
              <a:rPr sz="2400" spc="-5" dirty="0">
                <a:latin typeface="TeXGyreAdventor"/>
                <a:cs typeface="TeXGyreAdventor"/>
              </a:rPr>
              <a:t>until the ordinance is approved and no other business may  be taken up during such</a:t>
            </a:r>
            <a:r>
              <a:rPr sz="2400" spc="-25" dirty="0">
                <a:latin typeface="TeXGyreAdventor"/>
                <a:cs typeface="TeXGyreAdventor"/>
              </a:rPr>
              <a:t> </a:t>
            </a:r>
            <a:r>
              <a:rPr sz="2400" spc="-5" dirty="0">
                <a:latin typeface="TeXGyreAdventor"/>
                <a:cs typeface="TeXGyreAdventor"/>
              </a:rPr>
              <a:t>sessions.</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74</a:t>
            </a:r>
            <a:endParaRPr sz="900">
              <a:latin typeface="Carlito"/>
              <a:cs typeface="Carli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001974"/>
            <a:ext cx="1042924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52095"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the SB fails to pass the budget </a:t>
            </a:r>
            <a:r>
              <a:rPr sz="2400" dirty="0">
                <a:latin typeface="TeXGyreAdventor"/>
                <a:cs typeface="TeXGyreAdventor"/>
              </a:rPr>
              <a:t>- </a:t>
            </a:r>
            <a:r>
              <a:rPr sz="2400" spc="-5" dirty="0">
                <a:latin typeface="TeXGyreAdventor"/>
                <a:cs typeface="TeXGyreAdventor"/>
              </a:rPr>
              <a:t>The ordinance </a:t>
            </a:r>
            <a:r>
              <a:rPr sz="2400" spc="-10" dirty="0">
                <a:latin typeface="TeXGyreAdventor"/>
                <a:cs typeface="TeXGyreAdventor"/>
              </a:rPr>
              <a:t>authorizing  </a:t>
            </a:r>
            <a:r>
              <a:rPr sz="2400" spc="-5" dirty="0">
                <a:latin typeface="TeXGyreAdventor"/>
                <a:cs typeface="TeXGyreAdventor"/>
              </a:rPr>
              <a:t>the appropriations of the past year shall be deemed  </a:t>
            </a:r>
            <a:r>
              <a:rPr sz="2400" spc="-10" dirty="0">
                <a:latin typeface="TeXGyreAdventor"/>
                <a:cs typeface="TeXGyreAdventor"/>
              </a:rPr>
              <a:t>reenacted.</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75</a:t>
            </a:r>
            <a:endParaRPr sz="9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76</a:t>
            </a:r>
            <a:endParaRPr sz="900">
              <a:latin typeface="Carlito"/>
              <a:cs typeface="Carlito"/>
            </a:endParaRPr>
          </a:p>
        </p:txBody>
      </p:sp>
      <p:sp>
        <p:nvSpPr>
          <p:cNvPr id="4" name="object 4"/>
          <p:cNvSpPr txBox="1"/>
          <p:nvPr/>
        </p:nvSpPr>
        <p:spPr>
          <a:xfrm>
            <a:off x="873498" y="2001974"/>
            <a:ext cx="1042543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Reduction/Increase of Appropriations by the</a:t>
            </a:r>
            <a:r>
              <a:rPr sz="2400" spc="-40" dirty="0">
                <a:latin typeface="TeXGyreAdventor"/>
                <a:cs typeface="TeXGyreAdventor"/>
              </a:rPr>
              <a:t> </a:t>
            </a:r>
            <a:r>
              <a:rPr sz="2400" spc="-5" dirty="0">
                <a:latin typeface="TeXGyreAdventor"/>
                <a:cs typeface="TeXGyreAdventor"/>
              </a:rPr>
              <a:t>SB</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Vote of the Punong Barangay on the Proposed</a:t>
            </a:r>
            <a:r>
              <a:rPr sz="2400" spc="-6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The PB may vote against the appropriations ordinance if  important items in his original proposal are not adopted  substantially or there are unnecessary insertions </a:t>
            </a:r>
            <a:r>
              <a:rPr sz="2400" spc="-10" dirty="0">
                <a:latin typeface="TeXGyreAdventor"/>
                <a:cs typeface="TeXGyreAdventor"/>
              </a:rPr>
              <a:t>or  </a:t>
            </a:r>
            <a:r>
              <a:rPr sz="2400" spc="-5" dirty="0">
                <a:latin typeface="TeXGyreAdventor"/>
                <a:cs typeface="TeXGyreAdventor"/>
              </a:rPr>
              <a:t>deletions.</a:t>
            </a:r>
            <a:endParaRPr sz="2400">
              <a:latin typeface="TeXGyreAdventor"/>
              <a:cs typeface="TeXGyreAdvento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873498" y="1803854"/>
            <a:ext cx="9751695" cy="368300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5"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4:</a:t>
            </a:r>
            <a:r>
              <a:rPr sz="2400" b="1" spc="-5" dirty="0">
                <a:latin typeface="Gothic Uralic"/>
                <a:cs typeface="Gothic Uralic"/>
              </a:rPr>
              <a:t> </a:t>
            </a:r>
            <a:r>
              <a:rPr sz="2400" spc="-5" dirty="0">
                <a:latin typeface="TeXGyreAdventor"/>
                <a:cs typeface="TeXGyreAdventor"/>
              </a:rPr>
              <a:t>Approval of the GAO by the Punong</a:t>
            </a:r>
            <a:r>
              <a:rPr sz="2400" spc="-45" dirty="0">
                <a:latin typeface="TeXGyreAdventor"/>
                <a:cs typeface="TeXGyreAdventor"/>
              </a:rPr>
              <a:t> </a:t>
            </a:r>
            <a:r>
              <a:rPr sz="2400" spc="-5" dirty="0">
                <a:latin typeface="TeXGyreAdventor"/>
                <a:cs typeface="TeXGyreAdventor"/>
              </a:rPr>
              <a:t>Barangay</a:t>
            </a:r>
            <a:endParaRPr sz="2400">
              <a:latin typeface="TeXGyreAdventor"/>
              <a:cs typeface="TeXGyreAdventor"/>
            </a:endParaRPr>
          </a:p>
          <a:p>
            <a:pPr marL="1097915" marR="7620" indent="-469900" algn="just">
              <a:lnSpc>
                <a:spcPct val="100000"/>
              </a:lnSpc>
              <a:spcBef>
                <a:spcPts val="2880"/>
              </a:spcBef>
              <a:buFont typeface="Arial"/>
              <a:buChar char="●"/>
              <a:tabLst>
                <a:tab pos="1098550" algn="l"/>
              </a:tabLst>
            </a:pPr>
            <a:r>
              <a:rPr sz="2400" spc="-5" dirty="0">
                <a:latin typeface="TeXGyreAdventor"/>
                <a:cs typeface="TeXGyreAdventor"/>
              </a:rPr>
              <a:t>The ordinance enacted by the SB, upon approval by </a:t>
            </a:r>
            <a:r>
              <a:rPr sz="2400" spc="-10" dirty="0">
                <a:latin typeface="TeXGyreAdventor"/>
                <a:cs typeface="TeXGyreAdventor"/>
              </a:rPr>
              <a:t>the  </a:t>
            </a:r>
            <a:r>
              <a:rPr sz="2400" spc="-5" dirty="0">
                <a:latin typeface="TeXGyreAdventor"/>
                <a:cs typeface="TeXGyreAdventor"/>
              </a:rPr>
              <a:t>majority of its members, need to be approved and signed  by the</a:t>
            </a:r>
            <a:r>
              <a:rPr sz="2400" spc="-15" dirty="0">
                <a:latin typeface="TeXGyreAdventor"/>
                <a:cs typeface="TeXGyreAdventor"/>
              </a:rPr>
              <a:t> </a:t>
            </a:r>
            <a:r>
              <a:rPr sz="2400" spc="-5" dirty="0">
                <a:latin typeface="TeXGyreAdventor"/>
                <a:cs typeface="TeXGyreAdventor"/>
              </a:rPr>
              <a:t>PB.</a:t>
            </a:r>
            <a:endParaRPr sz="2400">
              <a:latin typeface="TeXGyreAdventor"/>
              <a:cs typeface="TeXGyreAdventor"/>
            </a:endParaRPr>
          </a:p>
          <a:p>
            <a:pPr marL="1097915" marR="5080" indent="-469900" algn="just">
              <a:lnSpc>
                <a:spcPct val="100000"/>
              </a:lnSpc>
              <a:spcBef>
                <a:spcPts val="2880"/>
              </a:spcBef>
              <a:buFont typeface="Arial"/>
              <a:buChar char="●"/>
              <a:tabLst>
                <a:tab pos="1098550" algn="l"/>
              </a:tabLst>
            </a:pPr>
            <a:r>
              <a:rPr sz="2400" spc="-5" dirty="0">
                <a:latin typeface="TeXGyreAdventor"/>
                <a:cs typeface="TeXGyreAdventor"/>
              </a:rPr>
              <a:t>The PB does not have </a:t>
            </a:r>
            <a:r>
              <a:rPr sz="2400" dirty="0">
                <a:latin typeface="TeXGyreAdventor"/>
                <a:cs typeface="TeXGyreAdventor"/>
              </a:rPr>
              <a:t>a </a:t>
            </a:r>
            <a:r>
              <a:rPr sz="2400" spc="-5" dirty="0">
                <a:latin typeface="TeXGyreAdventor"/>
                <a:cs typeface="TeXGyreAdventor"/>
              </a:rPr>
              <a:t>veto power since he is also </a:t>
            </a:r>
            <a:r>
              <a:rPr sz="2400" spc="-10" dirty="0">
                <a:latin typeface="TeXGyreAdventor"/>
                <a:cs typeface="TeXGyreAdventor"/>
              </a:rPr>
              <a:t>the  </a:t>
            </a:r>
            <a:r>
              <a:rPr sz="2400" spc="-5" dirty="0">
                <a:latin typeface="TeXGyreAdventor"/>
                <a:cs typeface="TeXGyreAdventor"/>
              </a:rPr>
              <a:t>presiding chairman of the</a:t>
            </a:r>
            <a:r>
              <a:rPr sz="2400" spc="-30" dirty="0">
                <a:latin typeface="TeXGyreAdventor"/>
                <a:cs typeface="TeXGyreAdventor"/>
              </a:rPr>
              <a:t> </a:t>
            </a:r>
            <a:r>
              <a:rPr sz="2400" spc="-5" dirty="0">
                <a:latin typeface="TeXGyreAdventor"/>
                <a:cs typeface="TeXGyreAdventor"/>
              </a:rPr>
              <a:t>SB.</a:t>
            </a:r>
            <a:endParaRPr sz="2400">
              <a:latin typeface="TeXGyreAdventor"/>
              <a:cs typeface="TeXGyreAdvento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body" idx="1"/>
          </p:nvPr>
        </p:nvSpPr>
        <p:spPr>
          <a:xfrm>
            <a:off x="838200" y="1825625"/>
            <a:ext cx="10515600" cy="3382823"/>
          </a:xfrm>
          <a:prstGeom prst="rect">
            <a:avLst/>
          </a:prstGeom>
        </p:spPr>
        <p:txBody>
          <a:bodyPr vert="horz" wrap="square" lIns="0" tIns="236067" rIns="0" bIns="0" rtlCol="0">
            <a:spAutoFit/>
          </a:bodyPr>
          <a:lstStyle/>
          <a:p>
            <a:pPr marL="786765" marR="383540" indent="0" algn="ctr">
              <a:lnSpc>
                <a:spcPct val="100000"/>
              </a:lnSpc>
              <a:spcBef>
                <a:spcPts val="100"/>
              </a:spcBef>
              <a:buNone/>
            </a:pPr>
            <a:r>
              <a:rPr i="1" spc="-20" dirty="0">
                <a:latin typeface="Segoe UI Light" panose="020B0502040204020203" pitchFamily="34" charset="0"/>
                <a:cs typeface="Segoe UI Light" panose="020B0502040204020203" pitchFamily="34" charset="0"/>
              </a:rPr>
              <a:t>“</a:t>
            </a:r>
            <a:r>
              <a:rPr b="1" i="1" spc="-20" dirty="0">
                <a:latin typeface="Segoe UI Light" panose="020B0502040204020203" pitchFamily="34" charset="0"/>
                <a:cs typeface="Segoe UI Light" panose="020B0502040204020203" pitchFamily="34" charset="0"/>
              </a:rPr>
              <a:t>Within </a:t>
            </a:r>
            <a:r>
              <a:rPr b="1" i="1" spc="-195" dirty="0">
                <a:latin typeface="Segoe UI Light" panose="020B0502040204020203" pitchFamily="34" charset="0"/>
                <a:cs typeface="Segoe UI Light" panose="020B0502040204020203" pitchFamily="34" charset="0"/>
              </a:rPr>
              <a:t>10 </a:t>
            </a:r>
            <a:r>
              <a:rPr b="1" i="1" spc="-125" dirty="0">
                <a:latin typeface="Segoe UI Light" panose="020B0502040204020203" pitchFamily="34" charset="0"/>
                <a:cs typeface="Segoe UI Light" panose="020B0502040204020203" pitchFamily="34" charset="0"/>
              </a:rPr>
              <a:t>days </a:t>
            </a:r>
            <a:r>
              <a:rPr b="1" i="1" spc="-110" dirty="0">
                <a:latin typeface="Segoe UI Light" panose="020B0502040204020203" pitchFamily="34" charset="0"/>
                <a:cs typeface="Segoe UI Light" panose="020B0502040204020203" pitchFamily="34" charset="0"/>
              </a:rPr>
              <a:t>from </a:t>
            </a:r>
            <a:r>
              <a:rPr b="1" i="1" spc="-150" dirty="0">
                <a:latin typeface="Segoe UI Light" panose="020B0502040204020203" pitchFamily="34" charset="0"/>
                <a:cs typeface="Segoe UI Light" panose="020B0502040204020203" pitchFamily="34" charset="0"/>
              </a:rPr>
              <a:t>its </a:t>
            </a:r>
            <a:r>
              <a:rPr b="1" i="1" spc="-70" dirty="0">
                <a:latin typeface="Segoe UI Light" panose="020B0502040204020203" pitchFamily="34" charset="0"/>
                <a:cs typeface="Segoe UI Light" panose="020B0502040204020203" pitchFamily="34" charset="0"/>
              </a:rPr>
              <a:t>approval</a:t>
            </a:r>
            <a:r>
              <a:rPr i="1" spc="-70"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copies </a:t>
            </a:r>
            <a:r>
              <a:rPr i="1" spc="30" dirty="0">
                <a:latin typeface="Segoe UI Light" panose="020B0502040204020203" pitchFamily="34" charset="0"/>
                <a:cs typeface="Segoe UI Light" panose="020B0502040204020203" pitchFamily="34" charset="0"/>
              </a:rPr>
              <a:t>of </a:t>
            </a:r>
            <a:r>
              <a:rPr i="1" spc="-20" dirty="0">
                <a:latin typeface="Segoe UI Light" panose="020B0502040204020203" pitchFamily="34" charset="0"/>
                <a:cs typeface="Segoe UI Light" panose="020B0502040204020203" pitchFamily="34" charset="0"/>
              </a:rPr>
              <a:t>the</a:t>
            </a:r>
            <a:r>
              <a:rPr i="1" spc="-260"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barangay  </a:t>
            </a:r>
            <a:r>
              <a:rPr i="1" spc="-5" dirty="0">
                <a:latin typeface="Segoe UI Light" panose="020B0502040204020203" pitchFamily="34" charset="0"/>
                <a:cs typeface="Segoe UI Light" panose="020B0502040204020203" pitchFamily="34" charset="0"/>
              </a:rPr>
              <a:t>ordinance </a:t>
            </a:r>
            <a:r>
              <a:rPr i="1" spc="-10" dirty="0">
                <a:latin typeface="Segoe UI Light" panose="020B0502040204020203" pitchFamily="34" charset="0"/>
                <a:cs typeface="Segoe UI Light" panose="020B0502040204020203" pitchFamily="34" charset="0"/>
              </a:rPr>
              <a:t>authorizing </a:t>
            </a:r>
            <a:r>
              <a:rPr i="1" spc="-20" dirty="0">
                <a:latin typeface="Segoe UI Light" panose="020B0502040204020203" pitchFamily="34" charset="0"/>
                <a:cs typeface="Segoe UI Light" panose="020B0502040204020203" pitchFamily="34" charset="0"/>
              </a:rPr>
              <a:t>the </a:t>
            </a:r>
            <a:r>
              <a:rPr i="1" spc="5" dirty="0">
                <a:latin typeface="Segoe UI Light" panose="020B0502040204020203" pitchFamily="34" charset="0"/>
                <a:cs typeface="Segoe UI Light" panose="020B0502040204020203" pitchFamily="34" charset="0"/>
              </a:rPr>
              <a:t>annual </a:t>
            </a:r>
            <a:r>
              <a:rPr i="1" spc="20" dirty="0">
                <a:latin typeface="Segoe UI Light" panose="020B0502040204020203" pitchFamily="34" charset="0"/>
                <a:cs typeface="Segoe UI Light" panose="020B0502040204020203" pitchFamily="34" charset="0"/>
              </a:rPr>
              <a:t>appropriations</a:t>
            </a:r>
            <a:r>
              <a:rPr i="1" spc="-54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 </a:t>
            </a:r>
            <a:r>
              <a:rPr i="1" spc="-30" dirty="0">
                <a:latin typeface="Segoe UI Light" panose="020B0502040204020203" pitchFamily="34" charset="0"/>
                <a:cs typeface="Segoe UI Light" panose="020B0502040204020203" pitchFamily="34" charset="0"/>
              </a:rPr>
              <a:t>be</a:t>
            </a:r>
            <a:r>
              <a:rPr lang="en-PH" i="1" spc="-3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furnished</a:t>
            </a:r>
            <a:r>
              <a:rPr i="1" spc="-12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10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panlungsod</a:t>
            </a:r>
            <a:r>
              <a:rPr i="1" spc="-95"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or</a:t>
            </a:r>
            <a:r>
              <a:rPr i="1" spc="-16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bayan,</a:t>
            </a:r>
            <a:r>
              <a:rPr i="1" spc="-100" dirty="0">
                <a:latin typeface="Segoe UI Light" panose="020B0502040204020203" pitchFamily="34" charset="0"/>
                <a:cs typeface="Segoe UI Light" panose="020B0502040204020203" pitchFamily="34" charset="0"/>
              </a:rPr>
              <a:t> </a:t>
            </a:r>
            <a:r>
              <a:rPr i="1" spc="-55" dirty="0">
                <a:latin typeface="Segoe UI Light" panose="020B0502040204020203" pitchFamily="34" charset="0"/>
                <a:cs typeface="Segoe UI Light" panose="020B0502040204020203" pitchFamily="34" charset="0"/>
              </a:rPr>
              <a:t>as  </a:t>
            </a:r>
            <a:r>
              <a:rPr i="1" spc="-20" dirty="0">
                <a:latin typeface="Segoe UI Light" panose="020B0502040204020203" pitchFamily="34" charset="0"/>
                <a:cs typeface="Segoe UI Light" panose="020B0502040204020203" pitchFamily="34" charset="0"/>
              </a:rPr>
              <a:t>the </a:t>
            </a:r>
            <a:r>
              <a:rPr i="1" spc="-65" dirty="0">
                <a:latin typeface="Segoe UI Light" panose="020B0502040204020203" pitchFamily="34" charset="0"/>
                <a:cs typeface="Segoe UI Light" panose="020B0502040204020203" pitchFamily="34" charset="0"/>
              </a:rPr>
              <a:t>case </a:t>
            </a:r>
            <a:r>
              <a:rPr i="1" spc="55" dirty="0">
                <a:latin typeface="Segoe UI Light" panose="020B0502040204020203" pitchFamily="34" charset="0"/>
                <a:cs typeface="Segoe UI Light" panose="020B0502040204020203" pitchFamily="34" charset="0"/>
              </a:rPr>
              <a:t>may </a:t>
            </a:r>
            <a:r>
              <a:rPr i="1" spc="-60" dirty="0">
                <a:latin typeface="Segoe UI Light" panose="020B0502040204020203" pitchFamily="34" charset="0"/>
                <a:cs typeface="Segoe UI Light" panose="020B0502040204020203" pitchFamily="34" charset="0"/>
              </a:rPr>
              <a:t>be, </a:t>
            </a:r>
            <a:r>
              <a:rPr b="1" i="1" spc="-130" dirty="0">
                <a:latin typeface="Segoe UI Light" panose="020B0502040204020203" pitchFamily="34" charset="0"/>
                <a:cs typeface="Segoe UI Light" panose="020B0502040204020203" pitchFamily="34" charset="0"/>
              </a:rPr>
              <a:t>through </a:t>
            </a:r>
            <a:r>
              <a:rPr b="1" i="1" spc="-110" dirty="0">
                <a:latin typeface="Segoe UI Light" panose="020B0502040204020203" pitchFamily="34" charset="0"/>
                <a:cs typeface="Segoe UI Light" panose="020B0502040204020203" pitchFamily="34" charset="0"/>
              </a:rPr>
              <a:t>the </a:t>
            </a:r>
            <a:r>
              <a:rPr b="1" i="1" spc="-100" dirty="0">
                <a:latin typeface="Segoe UI Light" panose="020B0502040204020203" pitchFamily="34" charset="0"/>
                <a:cs typeface="Segoe UI Light" panose="020B0502040204020203" pitchFamily="34" charset="0"/>
              </a:rPr>
              <a:t>city </a:t>
            </a:r>
            <a:r>
              <a:rPr b="1" i="1" spc="-105" dirty="0">
                <a:latin typeface="Segoe UI Light" panose="020B0502040204020203" pitchFamily="34" charset="0"/>
                <a:cs typeface="Segoe UI Light" panose="020B0502040204020203" pitchFamily="34" charset="0"/>
              </a:rPr>
              <a:t>or </a:t>
            </a:r>
            <a:r>
              <a:rPr b="1" i="1" spc="-110" dirty="0">
                <a:latin typeface="Segoe UI Light" panose="020B0502040204020203" pitchFamily="34" charset="0"/>
                <a:cs typeface="Segoe UI Light" panose="020B0502040204020203" pitchFamily="34" charset="0"/>
              </a:rPr>
              <a:t>municipal </a:t>
            </a:r>
            <a:r>
              <a:rPr b="1" i="1" spc="-114" dirty="0">
                <a:latin typeface="Segoe UI Light" panose="020B0502040204020203" pitchFamily="34" charset="0"/>
                <a:cs typeface="Segoe UI Light" panose="020B0502040204020203" pitchFamily="34" charset="0"/>
              </a:rPr>
              <a:t>budget</a:t>
            </a:r>
            <a:r>
              <a:rPr b="1" i="1" spc="-475" dirty="0">
                <a:latin typeface="Segoe UI Light" panose="020B0502040204020203" pitchFamily="34" charset="0"/>
                <a:cs typeface="Segoe UI Light" panose="020B0502040204020203" pitchFamily="34" charset="0"/>
              </a:rPr>
              <a:t> </a:t>
            </a:r>
            <a:r>
              <a:rPr b="1" i="1" spc="-150" dirty="0">
                <a:latin typeface="Segoe UI Light" panose="020B0502040204020203" pitchFamily="34" charset="0"/>
                <a:cs typeface="Segoe UI Light" panose="020B0502040204020203" pitchFamily="34" charset="0"/>
              </a:rPr>
              <a:t>ofﬁcer</a:t>
            </a:r>
            <a:r>
              <a:rPr i="1" spc="-150" dirty="0">
                <a:latin typeface="Segoe UI Light" panose="020B0502040204020203" pitchFamily="34" charset="0"/>
                <a:cs typeface="Segoe UI Light" panose="020B0502040204020203" pitchFamily="34" charset="0"/>
              </a:rPr>
              <a:t>.</a:t>
            </a:r>
          </a:p>
          <a:p>
            <a:pPr marL="0" marR="165100" indent="0" algn="ctr">
              <a:lnSpc>
                <a:spcPct val="100000"/>
              </a:lnSpc>
              <a:buNone/>
            </a:pPr>
            <a:r>
              <a:rPr i="1" spc="-13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sanggunian</a:t>
            </a:r>
            <a:r>
              <a:rPr i="1" spc="-9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concerned</a:t>
            </a:r>
            <a:r>
              <a:rPr i="1" spc="-90"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have</a:t>
            </a:r>
            <a:r>
              <a:rPr i="1" spc="-12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power</a:t>
            </a:r>
            <a:r>
              <a:rPr i="1" spc="-175"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review</a:t>
            </a:r>
            <a:r>
              <a:rPr i="1" spc="-155" dirty="0">
                <a:latin typeface="Segoe UI Light" panose="020B0502040204020203" pitchFamily="34" charset="0"/>
                <a:cs typeface="Segoe UI Light" panose="020B0502040204020203" pitchFamily="34" charset="0"/>
              </a:rPr>
              <a:t> </a:t>
            </a:r>
            <a:r>
              <a:rPr i="1" spc="-60" dirty="0">
                <a:latin typeface="Segoe UI Light" panose="020B0502040204020203" pitchFamily="34" charset="0"/>
                <a:cs typeface="Segoe UI Light" panose="020B0502040204020203" pitchFamily="34" charset="0"/>
              </a:rPr>
              <a:t>such  </a:t>
            </a:r>
            <a:r>
              <a:rPr i="1" spc="-5" dirty="0">
                <a:latin typeface="Segoe UI Light" panose="020B0502040204020203" pitchFamily="34" charset="0"/>
                <a:cs typeface="Segoe UI Light" panose="020B0502040204020203" pitchFamily="34" charset="0"/>
              </a:rPr>
              <a:t>ordinance</a:t>
            </a:r>
            <a:r>
              <a:rPr i="1" spc="-9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in</a:t>
            </a:r>
            <a:r>
              <a:rPr i="1" spc="-90" dirty="0">
                <a:latin typeface="Segoe UI Light" panose="020B0502040204020203" pitchFamily="34" charset="0"/>
                <a:cs typeface="Segoe UI Light" panose="020B0502040204020203" pitchFamily="34" charset="0"/>
              </a:rPr>
              <a:t> </a:t>
            </a:r>
            <a:r>
              <a:rPr i="1" spc="10" dirty="0">
                <a:latin typeface="Segoe UI Light" panose="020B0502040204020203" pitchFamily="34" charset="0"/>
                <a:cs typeface="Segoe UI Light" panose="020B0502040204020203" pitchFamily="34" charset="0"/>
              </a:rPr>
              <a:t>order</a:t>
            </a:r>
            <a:r>
              <a:rPr i="1" spc="-18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70" dirty="0">
                <a:latin typeface="Segoe UI Light" panose="020B0502040204020203" pitchFamily="34" charset="0"/>
                <a:cs typeface="Segoe UI Light" panose="020B0502040204020203" pitchFamily="34" charset="0"/>
              </a:rPr>
              <a:t>ensure</a:t>
            </a:r>
            <a:r>
              <a:rPr i="1" spc="-12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that</a:t>
            </a:r>
            <a:r>
              <a:rPr i="1" spc="-13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provisions</a:t>
            </a:r>
            <a:r>
              <a:rPr i="1" spc="-9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of</a:t>
            </a:r>
            <a:r>
              <a:rPr i="1" spc="-17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this</a:t>
            </a:r>
            <a:r>
              <a:rPr i="1" spc="-18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Title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(Title  </a:t>
            </a:r>
            <a:r>
              <a:rPr i="1" spc="-114" dirty="0">
                <a:latin typeface="Segoe UI Light" panose="020B0502040204020203" pitchFamily="34" charset="0"/>
                <a:cs typeface="Segoe UI Light" panose="020B0502040204020203" pitchFamily="34" charset="0"/>
              </a:rPr>
              <a:t>Five </a:t>
            </a:r>
            <a:r>
              <a:rPr i="1" spc="15"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Local </a:t>
            </a:r>
            <a:r>
              <a:rPr i="1" spc="-80" dirty="0">
                <a:latin typeface="Segoe UI Light" panose="020B0502040204020203" pitchFamily="34" charset="0"/>
                <a:cs typeface="Segoe UI Light" panose="020B0502040204020203" pitchFamily="34" charset="0"/>
              </a:rPr>
              <a:t>Fiscal </a:t>
            </a:r>
            <a:r>
              <a:rPr i="1" spc="-5" dirty="0">
                <a:latin typeface="Segoe UI Light" panose="020B0502040204020203" pitchFamily="34" charset="0"/>
                <a:cs typeface="Segoe UI Light" panose="020B0502040204020203" pitchFamily="34" charset="0"/>
              </a:rPr>
              <a:t>Administration) </a:t>
            </a:r>
            <a:r>
              <a:rPr i="1" spc="-10" dirty="0">
                <a:latin typeface="Segoe UI Light" panose="020B0502040204020203" pitchFamily="34" charset="0"/>
                <a:cs typeface="Segoe UI Light" panose="020B0502040204020203" pitchFamily="34" charset="0"/>
              </a:rPr>
              <a:t>are </a:t>
            </a:r>
            <a:r>
              <a:rPr i="1" spc="10" dirty="0">
                <a:latin typeface="Segoe UI Light" panose="020B0502040204020203" pitchFamily="34" charset="0"/>
                <a:cs typeface="Segoe UI Light" panose="020B0502040204020203" pitchFamily="34" charset="0"/>
              </a:rPr>
              <a:t>complied</a:t>
            </a:r>
            <a:r>
              <a:rPr i="1" spc="-54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with.”</a:t>
            </a:r>
          </a:p>
        </p:txBody>
      </p:sp>
      <p:sp>
        <p:nvSpPr>
          <p:cNvPr id="8" name="object 8"/>
          <p:cNvSpPr txBox="1"/>
          <p:nvPr/>
        </p:nvSpPr>
        <p:spPr>
          <a:xfrm>
            <a:off x="8133597" y="5466993"/>
            <a:ext cx="2473325"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45" dirty="0">
                <a:latin typeface="Arial"/>
                <a:cs typeface="Arial"/>
              </a:rPr>
              <a:t>333, </a:t>
            </a:r>
            <a:r>
              <a:rPr sz="1800" spc="-140" dirty="0">
                <a:latin typeface="Arial"/>
                <a:cs typeface="Arial"/>
              </a:rPr>
              <a:t>RA </a:t>
            </a:r>
            <a:r>
              <a:rPr sz="1800" spc="-45" dirty="0">
                <a:latin typeface="Arial"/>
                <a:cs typeface="Arial"/>
              </a:rPr>
              <a:t>No.</a:t>
            </a:r>
            <a:r>
              <a:rPr sz="1800" spc="-130"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003163" y="1928484"/>
            <a:ext cx="10720705" cy="4147820"/>
          </a:xfrm>
          <a:prstGeom prst="rect">
            <a:avLst/>
          </a:prstGeom>
        </p:spPr>
        <p:txBody>
          <a:bodyPr vert="horz" wrap="square" lIns="0" tIns="12700" rIns="0" bIns="0" rtlCol="0">
            <a:spAutoFit/>
          </a:bodyPr>
          <a:lstStyle/>
          <a:p>
            <a:pPr marL="311785" marR="847725" indent="440690">
              <a:lnSpc>
                <a:spcPct val="100000"/>
              </a:lnSpc>
              <a:spcBef>
                <a:spcPts val="100"/>
              </a:spcBef>
            </a:pPr>
            <a:r>
              <a:rPr sz="2600" i="1" spc="65" dirty="0">
                <a:latin typeface="Arial"/>
                <a:cs typeface="Arial"/>
              </a:rPr>
              <a:t>“Within</a:t>
            </a:r>
            <a:r>
              <a:rPr sz="2600" i="1" spc="-90" dirty="0">
                <a:latin typeface="Arial"/>
                <a:cs typeface="Arial"/>
              </a:rPr>
              <a:t> </a:t>
            </a:r>
            <a:r>
              <a:rPr sz="2600" i="1" spc="-190" dirty="0">
                <a:latin typeface="Arial"/>
                <a:cs typeface="Arial"/>
              </a:rPr>
              <a:t>10</a:t>
            </a:r>
            <a:r>
              <a:rPr sz="2600" i="1" spc="-85" dirty="0">
                <a:latin typeface="Arial"/>
                <a:cs typeface="Arial"/>
              </a:rPr>
              <a:t> </a:t>
            </a:r>
            <a:r>
              <a:rPr sz="2600" i="1" spc="-10" dirty="0">
                <a:latin typeface="Arial"/>
                <a:cs typeface="Arial"/>
              </a:rPr>
              <a:t>days</a:t>
            </a:r>
            <a:r>
              <a:rPr sz="2600" i="1" spc="-90" dirty="0">
                <a:latin typeface="Arial"/>
                <a:cs typeface="Arial"/>
              </a:rPr>
              <a:t> </a:t>
            </a:r>
            <a:r>
              <a:rPr sz="2600" i="1" spc="25" dirty="0">
                <a:latin typeface="Arial"/>
                <a:cs typeface="Arial"/>
              </a:rPr>
              <a:t>after</a:t>
            </a:r>
            <a:r>
              <a:rPr sz="2600" i="1" spc="-145" dirty="0">
                <a:latin typeface="Arial"/>
                <a:cs typeface="Arial"/>
              </a:rPr>
              <a:t> </a:t>
            </a:r>
            <a:r>
              <a:rPr sz="2600" i="1" spc="-25" dirty="0">
                <a:latin typeface="Arial"/>
                <a:cs typeface="Arial"/>
              </a:rPr>
              <a:t>its</a:t>
            </a:r>
            <a:r>
              <a:rPr sz="2600" i="1" spc="-90" dirty="0">
                <a:latin typeface="Arial"/>
                <a:cs typeface="Arial"/>
              </a:rPr>
              <a:t> </a:t>
            </a:r>
            <a:r>
              <a:rPr sz="2600" i="1" spc="-15" dirty="0">
                <a:latin typeface="Arial"/>
                <a:cs typeface="Arial"/>
              </a:rPr>
              <a:t>enactment,</a:t>
            </a:r>
            <a:r>
              <a:rPr sz="2600" i="1" spc="-110" dirty="0">
                <a:latin typeface="Arial"/>
                <a:cs typeface="Arial"/>
              </a:rPr>
              <a:t> </a:t>
            </a:r>
            <a:r>
              <a:rPr sz="2600" i="1" spc="-20" dirty="0">
                <a:latin typeface="Arial"/>
                <a:cs typeface="Arial"/>
              </a:rPr>
              <a:t>the</a:t>
            </a:r>
            <a:r>
              <a:rPr sz="2600" i="1" spc="-85" dirty="0">
                <a:latin typeface="Arial"/>
                <a:cs typeface="Arial"/>
              </a:rPr>
              <a:t> </a:t>
            </a:r>
            <a:r>
              <a:rPr sz="2600" i="1" spc="-5" dirty="0">
                <a:latin typeface="Arial"/>
                <a:cs typeface="Arial"/>
              </a:rPr>
              <a:t>sangguniang</a:t>
            </a:r>
            <a:r>
              <a:rPr sz="2600" i="1" spc="-90" dirty="0">
                <a:latin typeface="Arial"/>
                <a:cs typeface="Arial"/>
              </a:rPr>
              <a:t> </a:t>
            </a:r>
            <a:r>
              <a:rPr sz="2600" i="1" spc="35" dirty="0">
                <a:latin typeface="Arial"/>
                <a:cs typeface="Arial"/>
              </a:rPr>
              <a:t>barangay  </a:t>
            </a:r>
            <a:r>
              <a:rPr sz="2600" i="1" spc="-15" dirty="0">
                <a:latin typeface="Arial"/>
                <a:cs typeface="Arial"/>
              </a:rPr>
              <a:t>shall</a:t>
            </a:r>
            <a:r>
              <a:rPr sz="2600" i="1" spc="-110" dirty="0">
                <a:latin typeface="Arial"/>
                <a:cs typeface="Arial"/>
              </a:rPr>
              <a:t> </a:t>
            </a:r>
            <a:r>
              <a:rPr sz="2600" i="1" spc="-25" dirty="0">
                <a:latin typeface="Arial"/>
                <a:cs typeface="Arial"/>
              </a:rPr>
              <a:t>furnish</a:t>
            </a:r>
            <a:r>
              <a:rPr sz="2600" i="1" spc="-90" dirty="0">
                <a:latin typeface="Arial"/>
                <a:cs typeface="Arial"/>
              </a:rPr>
              <a:t> </a:t>
            </a:r>
            <a:r>
              <a:rPr sz="2600" i="1" spc="-35" dirty="0">
                <a:latin typeface="Arial"/>
                <a:cs typeface="Arial"/>
              </a:rPr>
              <a:t>copies</a:t>
            </a:r>
            <a:r>
              <a:rPr sz="2600" i="1" spc="-90" dirty="0">
                <a:latin typeface="Arial"/>
                <a:cs typeface="Arial"/>
              </a:rPr>
              <a:t> </a:t>
            </a:r>
            <a:r>
              <a:rPr sz="2600" i="1" spc="25" dirty="0">
                <a:latin typeface="Arial"/>
                <a:cs typeface="Arial"/>
              </a:rPr>
              <a:t>of</a:t>
            </a:r>
            <a:r>
              <a:rPr sz="2600" i="1" spc="-140" dirty="0">
                <a:latin typeface="Arial"/>
                <a:cs typeface="Arial"/>
              </a:rPr>
              <a:t> </a:t>
            </a:r>
            <a:r>
              <a:rPr sz="2600" i="1" spc="40" dirty="0">
                <a:latin typeface="Arial"/>
                <a:cs typeface="Arial"/>
              </a:rPr>
              <a:t>all</a:t>
            </a:r>
            <a:r>
              <a:rPr sz="2600" i="1" spc="-90" dirty="0">
                <a:latin typeface="Arial"/>
                <a:cs typeface="Arial"/>
              </a:rPr>
              <a:t> </a:t>
            </a:r>
            <a:r>
              <a:rPr sz="2600" i="1" spc="35" dirty="0">
                <a:latin typeface="Arial"/>
                <a:cs typeface="Arial"/>
              </a:rPr>
              <a:t>barangay</a:t>
            </a:r>
            <a:r>
              <a:rPr sz="2600" i="1" spc="-150" dirty="0">
                <a:latin typeface="Arial"/>
                <a:cs typeface="Arial"/>
              </a:rPr>
              <a:t> </a:t>
            </a:r>
            <a:r>
              <a:rPr sz="2600" i="1" spc="-20" dirty="0">
                <a:latin typeface="Arial"/>
                <a:cs typeface="Arial"/>
              </a:rPr>
              <a:t>ordinances</a:t>
            </a:r>
            <a:r>
              <a:rPr sz="2600" i="1" spc="-114" dirty="0">
                <a:latin typeface="Arial"/>
                <a:cs typeface="Arial"/>
              </a:rPr>
              <a:t> </a:t>
            </a:r>
            <a:r>
              <a:rPr sz="2600" i="1" spc="45" dirty="0">
                <a:latin typeface="Arial"/>
                <a:cs typeface="Arial"/>
              </a:rPr>
              <a:t>to</a:t>
            </a:r>
            <a:r>
              <a:rPr sz="2600" i="1" spc="-114" dirty="0">
                <a:latin typeface="Arial"/>
                <a:cs typeface="Arial"/>
              </a:rPr>
              <a:t> </a:t>
            </a:r>
            <a:r>
              <a:rPr sz="2600" i="1" spc="-20" dirty="0">
                <a:latin typeface="Arial"/>
                <a:cs typeface="Arial"/>
              </a:rPr>
              <a:t>the</a:t>
            </a:r>
            <a:r>
              <a:rPr sz="2600" i="1" spc="-90" dirty="0">
                <a:latin typeface="Arial"/>
                <a:cs typeface="Arial"/>
              </a:rPr>
              <a:t> </a:t>
            </a:r>
            <a:r>
              <a:rPr sz="2600" i="1" spc="-5" dirty="0">
                <a:latin typeface="Arial"/>
                <a:cs typeface="Arial"/>
              </a:rPr>
              <a:t>sangguniang</a:t>
            </a:r>
            <a:endParaRPr sz="2600" dirty="0">
              <a:latin typeface="Arial"/>
              <a:cs typeface="Arial"/>
            </a:endParaRPr>
          </a:p>
          <a:p>
            <a:pPr marL="62865" marR="485775" indent="-50800">
              <a:lnSpc>
                <a:spcPct val="100000"/>
              </a:lnSpc>
            </a:pPr>
            <a:r>
              <a:rPr sz="2600" i="1" spc="-5" dirty="0">
                <a:latin typeface="Arial"/>
                <a:cs typeface="Arial"/>
              </a:rPr>
              <a:t>panlungsod</a:t>
            </a:r>
            <a:r>
              <a:rPr sz="2600" i="1" spc="-85" dirty="0">
                <a:latin typeface="Arial"/>
                <a:cs typeface="Arial"/>
              </a:rPr>
              <a:t> </a:t>
            </a:r>
            <a:r>
              <a:rPr sz="2600" i="1" spc="40" dirty="0">
                <a:latin typeface="Arial"/>
                <a:cs typeface="Arial"/>
              </a:rPr>
              <a:t>or</a:t>
            </a:r>
            <a:r>
              <a:rPr sz="2600" i="1" spc="-135" dirty="0">
                <a:latin typeface="Arial"/>
                <a:cs typeface="Arial"/>
              </a:rPr>
              <a:t> </a:t>
            </a:r>
            <a:r>
              <a:rPr sz="2600" i="1" spc="-5" dirty="0">
                <a:latin typeface="Arial"/>
                <a:cs typeface="Arial"/>
              </a:rPr>
              <a:t>sangguniang</a:t>
            </a:r>
            <a:r>
              <a:rPr sz="2600" i="1" spc="-85" dirty="0">
                <a:latin typeface="Arial"/>
                <a:cs typeface="Arial"/>
              </a:rPr>
              <a:t> </a:t>
            </a:r>
            <a:r>
              <a:rPr sz="2600" i="1" spc="25" dirty="0">
                <a:latin typeface="Arial"/>
                <a:cs typeface="Arial"/>
              </a:rPr>
              <a:t>bayan</a:t>
            </a:r>
            <a:r>
              <a:rPr sz="2600" i="1" spc="-85" dirty="0">
                <a:latin typeface="Arial"/>
                <a:cs typeface="Arial"/>
              </a:rPr>
              <a:t> </a:t>
            </a:r>
            <a:r>
              <a:rPr sz="2600" i="1" spc="-25" dirty="0">
                <a:latin typeface="Arial"/>
                <a:cs typeface="Arial"/>
              </a:rPr>
              <a:t>concerned</a:t>
            </a:r>
            <a:r>
              <a:rPr sz="2600" i="1" spc="-105" dirty="0">
                <a:latin typeface="Arial"/>
                <a:cs typeface="Arial"/>
              </a:rPr>
              <a:t> </a:t>
            </a:r>
            <a:r>
              <a:rPr sz="2600" i="1" spc="35" dirty="0">
                <a:latin typeface="Arial"/>
                <a:cs typeface="Arial"/>
              </a:rPr>
              <a:t>for</a:t>
            </a:r>
            <a:r>
              <a:rPr sz="2600" i="1" spc="-140" dirty="0">
                <a:latin typeface="Arial"/>
                <a:cs typeface="Arial"/>
              </a:rPr>
              <a:t> </a:t>
            </a:r>
            <a:r>
              <a:rPr sz="2600" i="1" spc="20" dirty="0">
                <a:latin typeface="Arial"/>
                <a:cs typeface="Arial"/>
              </a:rPr>
              <a:t>review</a:t>
            </a:r>
            <a:r>
              <a:rPr sz="2600" i="1" spc="-145" dirty="0">
                <a:latin typeface="Arial"/>
                <a:cs typeface="Arial"/>
              </a:rPr>
              <a:t> </a:t>
            </a:r>
            <a:r>
              <a:rPr sz="2600" i="1" spc="-55" dirty="0">
                <a:latin typeface="Arial"/>
                <a:cs typeface="Arial"/>
              </a:rPr>
              <a:t>as</a:t>
            </a:r>
            <a:r>
              <a:rPr sz="2600" i="1" spc="-114" dirty="0">
                <a:latin typeface="Arial"/>
                <a:cs typeface="Arial"/>
              </a:rPr>
              <a:t> </a:t>
            </a:r>
            <a:r>
              <a:rPr sz="2600" i="1" spc="45" dirty="0">
                <a:latin typeface="Arial"/>
                <a:cs typeface="Arial"/>
              </a:rPr>
              <a:t>to</a:t>
            </a:r>
            <a:r>
              <a:rPr sz="2600" i="1" spc="-110" dirty="0">
                <a:latin typeface="Arial"/>
                <a:cs typeface="Arial"/>
              </a:rPr>
              <a:t> </a:t>
            </a:r>
            <a:r>
              <a:rPr sz="2600" i="1" spc="15" dirty="0">
                <a:latin typeface="Arial"/>
                <a:cs typeface="Arial"/>
              </a:rPr>
              <a:t>whether  </a:t>
            </a:r>
            <a:r>
              <a:rPr sz="2600" i="1" spc="-20" dirty="0">
                <a:latin typeface="Arial"/>
                <a:cs typeface="Arial"/>
              </a:rPr>
              <a:t>the</a:t>
            </a:r>
            <a:r>
              <a:rPr sz="2600" i="1" spc="-90" dirty="0">
                <a:latin typeface="Arial"/>
                <a:cs typeface="Arial"/>
              </a:rPr>
              <a:t> </a:t>
            </a:r>
            <a:r>
              <a:rPr sz="2600" i="1" spc="-5" dirty="0">
                <a:latin typeface="Arial"/>
                <a:cs typeface="Arial"/>
              </a:rPr>
              <a:t>ordinance</a:t>
            </a:r>
            <a:r>
              <a:rPr sz="2600" i="1" spc="-85" dirty="0">
                <a:latin typeface="Arial"/>
                <a:cs typeface="Arial"/>
              </a:rPr>
              <a:t> </a:t>
            </a:r>
            <a:r>
              <a:rPr sz="2600" i="1" spc="-75" dirty="0">
                <a:latin typeface="Arial"/>
                <a:cs typeface="Arial"/>
              </a:rPr>
              <a:t>is</a:t>
            </a:r>
            <a:r>
              <a:rPr sz="2600" i="1" spc="-90" dirty="0">
                <a:latin typeface="Arial"/>
                <a:cs typeface="Arial"/>
              </a:rPr>
              <a:t> </a:t>
            </a:r>
            <a:r>
              <a:rPr sz="2600" i="1" spc="-35" dirty="0">
                <a:latin typeface="Arial"/>
                <a:cs typeface="Arial"/>
              </a:rPr>
              <a:t>consistent</a:t>
            </a:r>
            <a:r>
              <a:rPr sz="2600" i="1" spc="-160" dirty="0">
                <a:latin typeface="Arial"/>
                <a:cs typeface="Arial"/>
              </a:rPr>
              <a:t> </a:t>
            </a:r>
            <a:r>
              <a:rPr sz="2600" i="1" spc="75" dirty="0">
                <a:latin typeface="Arial"/>
                <a:cs typeface="Arial"/>
              </a:rPr>
              <a:t>with</a:t>
            </a:r>
            <a:r>
              <a:rPr sz="2600" i="1" spc="-90" dirty="0">
                <a:latin typeface="Arial"/>
                <a:cs typeface="Arial"/>
              </a:rPr>
              <a:t> </a:t>
            </a:r>
            <a:r>
              <a:rPr sz="2600" i="1" spc="110" dirty="0">
                <a:latin typeface="Arial"/>
                <a:cs typeface="Arial"/>
              </a:rPr>
              <a:t>law</a:t>
            </a:r>
            <a:r>
              <a:rPr sz="2600" i="1" spc="-145" dirty="0">
                <a:latin typeface="Arial"/>
                <a:cs typeface="Arial"/>
              </a:rPr>
              <a:t> </a:t>
            </a:r>
            <a:r>
              <a:rPr sz="2600" i="1" spc="20" dirty="0">
                <a:latin typeface="Arial"/>
                <a:cs typeface="Arial"/>
              </a:rPr>
              <a:t>and</a:t>
            </a:r>
            <a:r>
              <a:rPr sz="2600" i="1" spc="-85" dirty="0">
                <a:latin typeface="Arial"/>
                <a:cs typeface="Arial"/>
              </a:rPr>
              <a:t> </a:t>
            </a:r>
            <a:r>
              <a:rPr sz="2600" i="1" spc="30" dirty="0">
                <a:latin typeface="Arial"/>
                <a:cs typeface="Arial"/>
              </a:rPr>
              <a:t>city</a:t>
            </a:r>
            <a:r>
              <a:rPr sz="2600" i="1" spc="-145" dirty="0">
                <a:latin typeface="Arial"/>
                <a:cs typeface="Arial"/>
              </a:rPr>
              <a:t> </a:t>
            </a:r>
            <a:r>
              <a:rPr sz="2600" i="1" spc="40" dirty="0">
                <a:latin typeface="Arial"/>
                <a:cs typeface="Arial"/>
              </a:rPr>
              <a:t>or</a:t>
            </a:r>
            <a:r>
              <a:rPr sz="2600" i="1" spc="-145" dirty="0">
                <a:latin typeface="Arial"/>
                <a:cs typeface="Arial"/>
              </a:rPr>
              <a:t> </a:t>
            </a:r>
            <a:r>
              <a:rPr sz="2600" i="1" spc="15" dirty="0">
                <a:latin typeface="Arial"/>
                <a:cs typeface="Arial"/>
              </a:rPr>
              <a:t>municipal</a:t>
            </a:r>
            <a:r>
              <a:rPr sz="2600" i="1" spc="-85" dirty="0">
                <a:latin typeface="Arial"/>
                <a:cs typeface="Arial"/>
              </a:rPr>
              <a:t> </a:t>
            </a:r>
            <a:r>
              <a:rPr sz="2600" i="1" spc="-55" dirty="0">
                <a:latin typeface="Arial"/>
                <a:cs typeface="Arial"/>
              </a:rPr>
              <a:t>ordinances.”</a:t>
            </a:r>
            <a:endParaRPr sz="2600" dirty="0">
              <a:latin typeface="Arial"/>
              <a:cs typeface="Arial"/>
            </a:endParaRPr>
          </a:p>
          <a:p>
            <a:pPr>
              <a:lnSpc>
                <a:spcPct val="100000"/>
              </a:lnSpc>
            </a:pPr>
            <a:endParaRPr sz="3500" dirty="0">
              <a:latin typeface="Arial"/>
              <a:cs typeface="Arial"/>
            </a:endParaRPr>
          </a:p>
          <a:p>
            <a:pPr marL="6035675">
              <a:lnSpc>
                <a:spcPct val="100000"/>
              </a:lnSpc>
            </a:pPr>
            <a:r>
              <a:rPr sz="1800" spc="-35" dirty="0">
                <a:latin typeface="Arial"/>
                <a:cs typeface="Arial"/>
              </a:rPr>
              <a:t>Section </a:t>
            </a:r>
            <a:r>
              <a:rPr sz="1800" spc="-140" dirty="0">
                <a:latin typeface="Arial"/>
                <a:cs typeface="Arial"/>
              </a:rPr>
              <a:t>57, RA </a:t>
            </a:r>
            <a:r>
              <a:rPr sz="1800" spc="-45" dirty="0">
                <a:latin typeface="Arial"/>
                <a:cs typeface="Arial"/>
              </a:rPr>
              <a:t>No. </a:t>
            </a:r>
            <a:r>
              <a:rPr sz="1800" spc="-100" dirty="0">
                <a:latin typeface="Arial"/>
                <a:cs typeface="Arial"/>
              </a:rPr>
              <a:t>7160; </a:t>
            </a:r>
            <a:r>
              <a:rPr sz="1800" dirty="0">
                <a:latin typeface="Arial"/>
                <a:cs typeface="Arial"/>
              </a:rPr>
              <a:t>Article </a:t>
            </a:r>
            <a:r>
              <a:rPr sz="1800" spc="-340" dirty="0">
                <a:latin typeface="Arial"/>
                <a:cs typeface="Arial"/>
              </a:rPr>
              <a:t>111,</a:t>
            </a:r>
            <a:r>
              <a:rPr sz="1800" spc="-245" dirty="0">
                <a:latin typeface="Arial"/>
                <a:cs typeface="Arial"/>
              </a:rPr>
              <a:t> </a:t>
            </a:r>
            <a:r>
              <a:rPr sz="1800" spc="-160" dirty="0">
                <a:latin typeface="Arial"/>
                <a:cs typeface="Arial"/>
              </a:rPr>
              <a:t>IRR</a:t>
            </a:r>
            <a:endParaRPr sz="1800" dirty="0">
              <a:latin typeface="Arial"/>
              <a:cs typeface="Arial"/>
            </a:endParaRPr>
          </a:p>
          <a:p>
            <a:pPr marL="403860" marR="5080" indent="-55880">
              <a:lnSpc>
                <a:spcPct val="100000"/>
              </a:lnSpc>
              <a:spcBef>
                <a:spcPts val="1130"/>
              </a:spcBef>
            </a:pPr>
            <a:r>
              <a:rPr sz="2500" i="1" spc="-65" dirty="0">
                <a:latin typeface="Arial"/>
                <a:cs typeface="Arial"/>
              </a:rPr>
              <a:t>“The</a:t>
            </a:r>
            <a:r>
              <a:rPr sz="2500" i="1" spc="-85" dirty="0">
                <a:latin typeface="Arial"/>
                <a:cs typeface="Arial"/>
              </a:rPr>
              <a:t> </a:t>
            </a:r>
            <a:r>
              <a:rPr sz="2500" i="1" spc="-10" dirty="0">
                <a:latin typeface="Arial"/>
                <a:cs typeface="Arial"/>
              </a:rPr>
              <a:t>sanggunian</a:t>
            </a:r>
            <a:r>
              <a:rPr sz="2500" i="1" spc="-85" dirty="0">
                <a:latin typeface="Arial"/>
                <a:cs typeface="Arial"/>
              </a:rPr>
              <a:t> </a:t>
            </a:r>
            <a:r>
              <a:rPr sz="2500" i="1" spc="-20" dirty="0">
                <a:latin typeface="Arial"/>
                <a:cs typeface="Arial"/>
              </a:rPr>
              <a:t>concerned</a:t>
            </a:r>
            <a:r>
              <a:rPr sz="2500" i="1" spc="-85" dirty="0">
                <a:latin typeface="Arial"/>
                <a:cs typeface="Arial"/>
              </a:rPr>
              <a:t> </a:t>
            </a:r>
            <a:r>
              <a:rPr sz="2500" i="1" spc="-15" dirty="0">
                <a:latin typeface="Arial"/>
                <a:cs typeface="Arial"/>
              </a:rPr>
              <a:t>shall</a:t>
            </a:r>
            <a:r>
              <a:rPr sz="2500" i="1" spc="-85" dirty="0">
                <a:latin typeface="Arial"/>
                <a:cs typeface="Arial"/>
              </a:rPr>
              <a:t> </a:t>
            </a:r>
            <a:r>
              <a:rPr sz="2500" i="1" spc="20" dirty="0">
                <a:latin typeface="Arial"/>
                <a:cs typeface="Arial"/>
              </a:rPr>
              <a:t>review</a:t>
            </a:r>
            <a:r>
              <a:rPr sz="2500" i="1" spc="-165" dirty="0">
                <a:latin typeface="Arial"/>
                <a:cs typeface="Arial"/>
              </a:rPr>
              <a:t> </a:t>
            </a:r>
            <a:r>
              <a:rPr sz="2500" i="1" spc="-20" dirty="0">
                <a:latin typeface="Arial"/>
                <a:cs typeface="Arial"/>
              </a:rPr>
              <a:t>the</a:t>
            </a:r>
            <a:r>
              <a:rPr sz="2500" i="1" spc="-85" dirty="0">
                <a:latin typeface="Arial"/>
                <a:cs typeface="Arial"/>
              </a:rPr>
              <a:t> </a:t>
            </a:r>
            <a:r>
              <a:rPr sz="2500" i="1" spc="35" dirty="0">
                <a:latin typeface="Arial"/>
                <a:cs typeface="Arial"/>
              </a:rPr>
              <a:t>barangay</a:t>
            </a:r>
            <a:r>
              <a:rPr sz="2500" i="1" spc="-140" dirty="0">
                <a:latin typeface="Arial"/>
                <a:cs typeface="Arial"/>
              </a:rPr>
              <a:t> </a:t>
            </a:r>
            <a:r>
              <a:rPr sz="2500" i="1" spc="-5" dirty="0">
                <a:latin typeface="Arial"/>
                <a:cs typeface="Arial"/>
              </a:rPr>
              <a:t>ordinance</a:t>
            </a:r>
            <a:r>
              <a:rPr sz="2500" i="1" spc="-105" dirty="0">
                <a:latin typeface="Arial"/>
                <a:cs typeface="Arial"/>
              </a:rPr>
              <a:t> </a:t>
            </a:r>
            <a:r>
              <a:rPr sz="2500" i="1" spc="45" dirty="0">
                <a:latin typeface="Arial"/>
                <a:cs typeface="Arial"/>
              </a:rPr>
              <a:t>to</a:t>
            </a:r>
            <a:r>
              <a:rPr sz="2500" i="1" spc="-85" dirty="0">
                <a:latin typeface="Arial"/>
                <a:cs typeface="Arial"/>
              </a:rPr>
              <a:t> </a:t>
            </a:r>
            <a:r>
              <a:rPr sz="2500" i="1" spc="-65" dirty="0">
                <a:latin typeface="Arial"/>
                <a:cs typeface="Arial"/>
              </a:rPr>
              <a:t>ensure  </a:t>
            </a:r>
            <a:r>
              <a:rPr sz="2500" i="1" dirty="0">
                <a:latin typeface="Arial"/>
                <a:cs typeface="Arial"/>
              </a:rPr>
              <a:t>compliance</a:t>
            </a:r>
            <a:r>
              <a:rPr sz="2500" i="1" spc="-105" dirty="0">
                <a:latin typeface="Arial"/>
                <a:cs typeface="Arial"/>
              </a:rPr>
              <a:t> </a:t>
            </a:r>
            <a:r>
              <a:rPr sz="2500" i="1" spc="-10" dirty="0">
                <a:latin typeface="Arial"/>
                <a:cs typeface="Arial"/>
              </a:rPr>
              <a:t>thereof</a:t>
            </a:r>
            <a:r>
              <a:rPr sz="2500" i="1" spc="-195" dirty="0">
                <a:latin typeface="Arial"/>
                <a:cs typeface="Arial"/>
              </a:rPr>
              <a:t> </a:t>
            </a:r>
            <a:r>
              <a:rPr sz="2500" i="1" spc="75" dirty="0">
                <a:latin typeface="Arial"/>
                <a:cs typeface="Arial"/>
              </a:rPr>
              <a:t>with</a:t>
            </a:r>
            <a:r>
              <a:rPr sz="2500" i="1" spc="-80" dirty="0">
                <a:latin typeface="Arial"/>
                <a:cs typeface="Arial"/>
              </a:rPr>
              <a:t> </a:t>
            </a:r>
            <a:r>
              <a:rPr sz="2500" i="1" spc="35" dirty="0">
                <a:latin typeface="Arial"/>
                <a:cs typeface="Arial"/>
              </a:rPr>
              <a:t>all</a:t>
            </a:r>
            <a:r>
              <a:rPr sz="2500" i="1" spc="-105" dirty="0">
                <a:latin typeface="Arial"/>
                <a:cs typeface="Arial"/>
              </a:rPr>
              <a:t> </a:t>
            </a:r>
            <a:r>
              <a:rPr sz="2500" i="1" spc="-20" dirty="0">
                <a:latin typeface="Arial"/>
                <a:cs typeface="Arial"/>
              </a:rPr>
              <a:t>the</a:t>
            </a:r>
            <a:r>
              <a:rPr sz="2500" i="1" spc="-80" dirty="0">
                <a:latin typeface="Arial"/>
                <a:cs typeface="Arial"/>
              </a:rPr>
              <a:t> </a:t>
            </a:r>
            <a:r>
              <a:rPr sz="2500" i="1" spc="25" dirty="0">
                <a:latin typeface="Arial"/>
                <a:cs typeface="Arial"/>
              </a:rPr>
              <a:t>budgetary</a:t>
            </a:r>
            <a:r>
              <a:rPr sz="2500" i="1" spc="-135" dirty="0">
                <a:latin typeface="Arial"/>
                <a:cs typeface="Arial"/>
              </a:rPr>
              <a:t> </a:t>
            </a:r>
            <a:r>
              <a:rPr sz="2500" i="1" spc="-25" dirty="0">
                <a:latin typeface="Arial"/>
                <a:cs typeface="Arial"/>
              </a:rPr>
              <a:t>requirements</a:t>
            </a:r>
            <a:r>
              <a:rPr sz="2500" i="1" spc="-85" dirty="0">
                <a:latin typeface="Arial"/>
                <a:cs typeface="Arial"/>
              </a:rPr>
              <a:t> </a:t>
            </a:r>
            <a:r>
              <a:rPr sz="2500" i="1" spc="20" dirty="0">
                <a:latin typeface="Arial"/>
                <a:cs typeface="Arial"/>
              </a:rPr>
              <a:t>and</a:t>
            </a:r>
            <a:r>
              <a:rPr sz="2500" i="1" spc="-80" dirty="0">
                <a:latin typeface="Arial"/>
                <a:cs typeface="Arial"/>
              </a:rPr>
              <a:t> </a:t>
            </a:r>
            <a:r>
              <a:rPr sz="2500" i="1" spc="10" dirty="0">
                <a:latin typeface="Arial"/>
                <a:cs typeface="Arial"/>
              </a:rPr>
              <a:t>limitations</a:t>
            </a:r>
            <a:endParaRPr sz="2500" dirty="0">
              <a:latin typeface="Arial"/>
              <a:cs typeface="Arial"/>
            </a:endParaRPr>
          </a:p>
          <a:p>
            <a:pPr marL="744855">
              <a:lnSpc>
                <a:spcPct val="100000"/>
              </a:lnSpc>
            </a:pPr>
            <a:r>
              <a:rPr sz="2500" i="1" spc="15" dirty="0">
                <a:latin typeface="Arial"/>
                <a:cs typeface="Arial"/>
              </a:rPr>
              <a:t>provided </a:t>
            </a:r>
            <a:r>
              <a:rPr sz="2500" i="1" spc="-15" dirty="0">
                <a:latin typeface="Arial"/>
                <a:cs typeface="Arial"/>
              </a:rPr>
              <a:t>in </a:t>
            </a:r>
            <a:r>
              <a:rPr sz="2500" i="1" spc="-25" dirty="0">
                <a:latin typeface="Arial"/>
                <a:cs typeface="Arial"/>
              </a:rPr>
              <a:t>this </a:t>
            </a:r>
            <a:r>
              <a:rPr sz="2500" i="1" spc="-114" dirty="0">
                <a:latin typeface="Arial"/>
                <a:cs typeface="Arial"/>
              </a:rPr>
              <a:t>Rule </a:t>
            </a:r>
            <a:r>
              <a:rPr sz="2500" i="1" spc="-110" dirty="0">
                <a:latin typeface="Arial"/>
                <a:cs typeface="Arial"/>
              </a:rPr>
              <a:t>(Rule </a:t>
            </a:r>
            <a:r>
              <a:rPr sz="2500" i="1" spc="-50" dirty="0">
                <a:latin typeface="Arial"/>
                <a:cs typeface="Arial"/>
              </a:rPr>
              <a:t>XXXIV </a:t>
            </a:r>
            <a:r>
              <a:rPr sz="2500" i="1" spc="10" dirty="0">
                <a:latin typeface="Arial"/>
                <a:cs typeface="Arial"/>
              </a:rPr>
              <a:t>–</a:t>
            </a:r>
            <a:r>
              <a:rPr sz="2500" i="1" spc="-505" dirty="0">
                <a:latin typeface="Arial"/>
                <a:cs typeface="Arial"/>
              </a:rPr>
              <a:t> </a:t>
            </a:r>
            <a:r>
              <a:rPr sz="2500" i="1" spc="-30" dirty="0">
                <a:latin typeface="Arial"/>
                <a:cs typeface="Arial"/>
              </a:rPr>
              <a:t>Local </a:t>
            </a:r>
            <a:r>
              <a:rPr sz="2500" i="1" spc="-35" dirty="0">
                <a:latin typeface="Arial"/>
                <a:cs typeface="Arial"/>
              </a:rPr>
              <a:t>Government </a:t>
            </a:r>
            <a:r>
              <a:rPr sz="2500" i="1" spc="-60" dirty="0">
                <a:latin typeface="Arial"/>
                <a:cs typeface="Arial"/>
              </a:rPr>
              <a:t>Budgeting).”</a:t>
            </a:r>
            <a:endParaRPr sz="2500" dirty="0">
              <a:latin typeface="Arial"/>
              <a:cs typeface="Arial"/>
            </a:endParaRPr>
          </a:p>
          <a:p>
            <a:pPr marR="1093470" algn="r">
              <a:lnSpc>
                <a:spcPct val="100000"/>
              </a:lnSpc>
              <a:spcBef>
                <a:spcPts val="1500"/>
              </a:spcBef>
            </a:pPr>
            <a:r>
              <a:rPr sz="1800" dirty="0">
                <a:latin typeface="Arial"/>
                <a:cs typeface="Arial"/>
              </a:rPr>
              <a:t>Article </a:t>
            </a:r>
            <a:r>
              <a:rPr sz="1800" spc="-90" dirty="0">
                <a:latin typeface="Arial"/>
                <a:cs typeface="Arial"/>
              </a:rPr>
              <a:t>424 </a:t>
            </a:r>
            <a:r>
              <a:rPr sz="1800" spc="-40" dirty="0">
                <a:latin typeface="Arial"/>
                <a:cs typeface="Arial"/>
              </a:rPr>
              <a:t>(b),</a:t>
            </a:r>
            <a:r>
              <a:rPr sz="1800" spc="-135" dirty="0">
                <a:latin typeface="Arial"/>
                <a:cs typeface="Arial"/>
              </a:rPr>
              <a:t> </a:t>
            </a:r>
            <a:r>
              <a:rPr sz="1800" spc="-160" dirty="0">
                <a:latin typeface="Arial"/>
                <a:cs typeface="Arial"/>
              </a:rPr>
              <a:t>IRR</a:t>
            </a:r>
            <a:endParaRPr sz="1800" dirty="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1200" y="8494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sz="3700" spc="-265" dirty="0">
                <a:solidFill>
                  <a:srgbClr val="000000"/>
                </a:solidFill>
                <a:latin typeface="Verdana"/>
                <a:cs typeface="Verdana"/>
              </a:rPr>
              <a:t>REVIEW DONE?</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80</a:t>
            </a:r>
            <a:endParaRPr sz="900">
              <a:latin typeface="Carlito"/>
              <a:cs typeface="Carlito"/>
            </a:endParaRPr>
          </a:p>
        </p:txBody>
      </p:sp>
      <p:sp>
        <p:nvSpPr>
          <p:cNvPr id="4" name="object 4"/>
          <p:cNvSpPr txBox="1"/>
          <p:nvPr/>
        </p:nvSpPr>
        <p:spPr>
          <a:xfrm>
            <a:off x="873498" y="1834332"/>
            <a:ext cx="10427970" cy="1854200"/>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a:latin typeface="TeXGyreAdventor"/>
              <a:cs typeface="TeXGyreAdventor"/>
            </a:endParaRPr>
          </a:p>
          <a:p>
            <a:pPr marL="983615" marR="5080" indent="-698500" algn="just">
              <a:lnSpc>
                <a:spcPct val="100000"/>
              </a:lnSpc>
              <a:spcBef>
                <a:spcPts val="2880"/>
              </a:spcBef>
              <a:buFont typeface="Arial"/>
              <a:buChar char="●"/>
              <a:tabLst>
                <a:tab pos="984250" algn="l"/>
              </a:tabLst>
            </a:pPr>
            <a:r>
              <a:rPr sz="2400" spc="-5" dirty="0">
                <a:latin typeface="TeXGyreAdventor"/>
                <a:cs typeface="TeXGyreAdventor"/>
              </a:rPr>
              <a:t>If the Sangguniang Panglungsod/Bayan fails to review </a:t>
            </a:r>
            <a:r>
              <a:rPr sz="2400" spc="-10" dirty="0">
                <a:latin typeface="TeXGyreAdventor"/>
                <a:cs typeface="TeXGyreAdventor"/>
              </a:rPr>
              <a:t>the  </a:t>
            </a:r>
            <a:r>
              <a:rPr sz="2400" spc="-5" dirty="0">
                <a:latin typeface="TeXGyreAdventor"/>
                <a:cs typeface="TeXGyreAdventor"/>
              </a:rPr>
              <a:t>barangay budget within the 60-day period the budget is  deemed in full force and</a:t>
            </a:r>
            <a:r>
              <a:rPr sz="2400" spc="-20" dirty="0">
                <a:latin typeface="TeXGyreAdventor"/>
                <a:cs typeface="TeXGyreAdventor"/>
              </a:rPr>
              <a:t> </a:t>
            </a:r>
            <a:r>
              <a:rPr sz="2400" spc="-10" dirty="0">
                <a:latin typeface="TeXGyreAdventor"/>
                <a:cs typeface="TeXGyreAdventor"/>
              </a:rPr>
              <a:t>effect.</a:t>
            </a:r>
            <a:endParaRPr sz="2400">
              <a:latin typeface="TeXGyreAdventor"/>
              <a:cs typeface="TeXGyreAdvento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49571"/>
            <a:ext cx="9266555" cy="3713837"/>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20"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lnSpc>
                <a:spcPct val="100000"/>
              </a:lnSpc>
              <a:spcBef>
                <a:spcPts val="2880"/>
              </a:spcBef>
            </a:pPr>
            <a:r>
              <a:rPr lang="en-US" sz="2400" b="1" u="heavy" spc="-5" dirty="0">
                <a:uFill>
                  <a:solidFill>
                    <a:srgbClr val="000000"/>
                  </a:solidFill>
                </a:uFill>
                <a:latin typeface="Gothic Uralic"/>
                <a:cs typeface="Gothic Uralic"/>
              </a:rPr>
              <a:t>Step 3: </a:t>
            </a:r>
            <a:r>
              <a:rPr sz="2400" spc="-5" dirty="0">
                <a:latin typeface="TeXGyreAdventor"/>
                <a:cs typeface="TeXGyreAdventor"/>
              </a:rPr>
              <a:t>Declare the Review</a:t>
            </a:r>
            <a:r>
              <a:rPr sz="2400" spc="-25" dirty="0">
                <a:latin typeface="TeXGyreAdventor"/>
                <a:cs typeface="TeXGyreAdventor"/>
              </a:rPr>
              <a:t> </a:t>
            </a:r>
            <a:r>
              <a:rPr sz="2400" spc="-10" dirty="0">
                <a:latin typeface="TeXGyreAdventor"/>
                <a:cs typeface="TeXGyreAdventor"/>
              </a:rPr>
              <a:t>Actions.</a:t>
            </a:r>
            <a:endParaRPr sz="2400" dirty="0">
              <a:latin typeface="TeXGyreAdventor"/>
              <a:cs typeface="TeXGyreAdventor"/>
            </a:endParaRPr>
          </a:p>
          <a:p>
            <a:pPr marL="1098550" indent="-584200">
              <a:lnSpc>
                <a:spcPct val="100000"/>
              </a:lnSpc>
              <a:spcBef>
                <a:spcPts val="2880"/>
              </a:spcBef>
              <a:buFont typeface="Arial"/>
              <a:buChar char="●"/>
              <a:tabLst>
                <a:tab pos="1097915" algn="l"/>
                <a:tab pos="1098550" algn="l"/>
              </a:tabLst>
            </a:pPr>
            <a:r>
              <a:rPr sz="2400" spc="-5" dirty="0">
                <a:latin typeface="TeXGyreAdventor"/>
                <a:cs typeface="TeXGyreAdventor"/>
              </a:rPr>
              <a:t>Declare the Barangay Budget</a:t>
            </a:r>
            <a:r>
              <a:rPr sz="2400" spc="-25" dirty="0">
                <a:latin typeface="TeXGyreAdventor"/>
                <a:cs typeface="TeXGyreAdventor"/>
              </a:rPr>
              <a:t> </a:t>
            </a:r>
            <a:r>
              <a:rPr sz="2400" spc="-5" dirty="0">
                <a:latin typeface="TeXGyreAdventor"/>
                <a:cs typeface="TeXGyreAdventor"/>
              </a:rPr>
              <a:t>Operative</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 its</a:t>
            </a:r>
            <a:r>
              <a:rPr sz="2400" spc="-35" dirty="0">
                <a:latin typeface="TeXGyreAdventor"/>
                <a:cs typeface="TeXGyreAdventor"/>
              </a:rPr>
              <a:t> </a:t>
            </a:r>
            <a:r>
              <a:rPr sz="2400" spc="-10" dirty="0">
                <a:latin typeface="TeXGyreAdventor"/>
                <a:cs typeface="TeXGyreAdventor"/>
              </a:rPr>
              <a:t>entirety</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a:t>
            </a:r>
            <a:r>
              <a:rPr sz="2400" spc="-40" dirty="0">
                <a:latin typeface="TeXGyreAdventor"/>
                <a:cs typeface="TeXGyreAdventor"/>
              </a:rPr>
              <a:t> </a:t>
            </a:r>
            <a:r>
              <a:rPr sz="2400" spc="-5" dirty="0">
                <a:latin typeface="TeXGyreAdventor"/>
                <a:cs typeface="TeXGyreAdventor"/>
              </a:rPr>
              <a:t>part</a:t>
            </a:r>
            <a:endParaRPr sz="2400" dirty="0">
              <a:latin typeface="TeXGyreAdventor"/>
              <a:cs typeface="TeXGyreAdventor"/>
            </a:endParaRPr>
          </a:p>
        </p:txBody>
      </p:sp>
      <p:sp>
        <p:nvSpPr>
          <p:cNvPr id="3" name="object 3"/>
          <p:cNvSpPr txBox="1">
            <a:spLocks noGrp="1"/>
          </p:cNvSpPr>
          <p:nvPr>
            <p:ph type="title"/>
          </p:nvPr>
        </p:nvSpPr>
        <p:spPr>
          <a:xfrm>
            <a:off x="3273177" y="688131"/>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81</a:t>
            </a:r>
            <a:endParaRPr sz="9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1524000" y="968902"/>
            <a:ext cx="9144000" cy="639762"/>
          </a:xfrm>
        </p:spPr>
        <p:txBody>
          <a:bodyPr/>
          <a:lstStyle/>
          <a:p>
            <a:pPr algn="ctr">
              <a:defRPr/>
            </a:pPr>
            <a:r>
              <a:rPr lang="en-US" b="1" cap="small" dirty="0">
                <a:latin typeface="Franklin Gothic Demi Cond" panose="020B0706030402020204" pitchFamily="34" charset="0"/>
              </a:rPr>
              <a:t>BARANGAY SOURCES OF FUNDS</a:t>
            </a:r>
          </a:p>
        </p:txBody>
      </p:sp>
      <p:sp>
        <p:nvSpPr>
          <p:cNvPr id="5" name="Shape">
            <a:extLst>
              <a:ext uri="{FF2B5EF4-FFF2-40B4-BE49-F238E27FC236}">
                <a16:creationId xmlns:a16="http://schemas.microsoft.com/office/drawing/2014/main" id="{8482BF6A-80AD-4738-88E7-59FFBED3E610}"/>
              </a:ext>
            </a:extLst>
          </p:cNvPr>
          <p:cNvSpPr/>
          <p:nvPr/>
        </p:nvSpPr>
        <p:spPr>
          <a:xfrm>
            <a:off x="3659572" y="2405659"/>
            <a:ext cx="2162961" cy="2639094"/>
          </a:xfrm>
          <a:prstGeom prst="roundRect">
            <a:avLst/>
          </a:prstGeom>
          <a:noFill/>
          <a:ln w="57150">
            <a:solidFill>
              <a:schemeClr val="accent5"/>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6" name="TextBox 5">
            <a:extLst>
              <a:ext uri="{FF2B5EF4-FFF2-40B4-BE49-F238E27FC236}">
                <a16:creationId xmlns:a16="http://schemas.microsoft.com/office/drawing/2014/main" id="{55D77EA2-A253-41FE-912A-EBABE4CE01FD}"/>
              </a:ext>
            </a:extLst>
          </p:cNvPr>
          <p:cNvSpPr txBox="1"/>
          <p:nvPr/>
        </p:nvSpPr>
        <p:spPr>
          <a:xfrm>
            <a:off x="3829694" y="2610218"/>
            <a:ext cx="1822716" cy="2185214"/>
          </a:xfrm>
          <a:prstGeom prst="rect">
            <a:avLst/>
          </a:prstGeom>
          <a:noFill/>
        </p:spPr>
        <p:txBody>
          <a:bodyPr wrap="square" lIns="0" rIns="0" rtlCol="0" anchor="b">
            <a:spAutoFit/>
          </a:bodyPr>
          <a:lstStyle/>
          <a:p>
            <a:pPr algn="ctr"/>
            <a:r>
              <a:rPr lang="en-US" sz="32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rPr>
              <a:t>OTHER LOCAL SOURCES</a:t>
            </a:r>
          </a:p>
          <a:p>
            <a:pPr algn="ctr"/>
            <a:endParaRPr lang="en-US" sz="8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153, 154, 155, 156, 271, RA 7160</a:t>
            </a:r>
          </a:p>
        </p:txBody>
      </p:sp>
      <p:sp>
        <p:nvSpPr>
          <p:cNvPr id="7" name="Shape">
            <a:extLst>
              <a:ext uri="{FF2B5EF4-FFF2-40B4-BE49-F238E27FC236}">
                <a16:creationId xmlns:a16="http://schemas.microsoft.com/office/drawing/2014/main" id="{9430692F-49C3-44FB-8A3C-EBAE813521B6}"/>
              </a:ext>
            </a:extLst>
          </p:cNvPr>
          <p:cNvSpPr/>
          <p:nvPr/>
        </p:nvSpPr>
        <p:spPr>
          <a:xfrm rot="10800000">
            <a:off x="6428968" y="2369316"/>
            <a:ext cx="2142294" cy="2667536"/>
          </a:xfrm>
          <a:prstGeom prst="roundRect">
            <a:avLst/>
          </a:prstGeom>
          <a:noFill/>
          <a:ln w="57150">
            <a:solidFill>
              <a:schemeClr val="accent4">
                <a:lumMod val="75000"/>
              </a:schemeClr>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8" name="TextBox 7">
            <a:extLst>
              <a:ext uri="{FF2B5EF4-FFF2-40B4-BE49-F238E27FC236}">
                <a16:creationId xmlns:a16="http://schemas.microsoft.com/office/drawing/2014/main" id="{C080A7F9-515A-430C-AB80-97C7B64E699F}"/>
              </a:ext>
            </a:extLst>
          </p:cNvPr>
          <p:cNvSpPr txBox="1"/>
          <p:nvPr/>
        </p:nvSpPr>
        <p:spPr>
          <a:xfrm>
            <a:off x="6497173" y="2642183"/>
            <a:ext cx="2023290" cy="2185214"/>
          </a:xfrm>
          <a:prstGeom prst="rect">
            <a:avLst/>
          </a:prstGeom>
          <a:noFill/>
        </p:spPr>
        <p:txBody>
          <a:bodyPr wrap="square" lIns="0" rIns="0" rtlCol="0" anchor="b">
            <a:spAutoFit/>
          </a:bodyPr>
          <a:lstStyle/>
          <a:p>
            <a:pPr algn="ctr"/>
            <a:r>
              <a:rPr lang="en-US" sz="2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rPr>
              <a:t>SHARES IN THE PROCEEDS OF NATIONAL TAXES</a:t>
            </a:r>
          </a:p>
          <a:p>
            <a:pPr algn="ctr"/>
            <a:endParaRPr lang="en-US" sz="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284, 285, RA 7160</a:t>
            </a:r>
          </a:p>
        </p:txBody>
      </p:sp>
      <p:sp>
        <p:nvSpPr>
          <p:cNvPr id="9" name="Shape">
            <a:extLst>
              <a:ext uri="{FF2B5EF4-FFF2-40B4-BE49-F238E27FC236}">
                <a16:creationId xmlns:a16="http://schemas.microsoft.com/office/drawing/2014/main" id="{7399F3D4-1ADA-4186-BB49-9DCBC45F3D94}"/>
              </a:ext>
            </a:extLst>
          </p:cNvPr>
          <p:cNvSpPr/>
          <p:nvPr/>
        </p:nvSpPr>
        <p:spPr>
          <a:xfrm rot="10800000">
            <a:off x="866867" y="2369316"/>
            <a:ext cx="2186271" cy="2667536"/>
          </a:xfrm>
          <a:prstGeom prst="roundRect">
            <a:avLst/>
          </a:prstGeom>
          <a:noFill/>
          <a:ln w="57150">
            <a:solidFill>
              <a:schemeClr val="accent6"/>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0" name="TextBox 9">
            <a:extLst>
              <a:ext uri="{FF2B5EF4-FFF2-40B4-BE49-F238E27FC236}">
                <a16:creationId xmlns:a16="http://schemas.microsoft.com/office/drawing/2014/main" id="{FC662251-2412-467F-9272-89D633731862}"/>
              </a:ext>
            </a:extLst>
          </p:cNvPr>
          <p:cNvSpPr txBox="1"/>
          <p:nvPr/>
        </p:nvSpPr>
        <p:spPr>
          <a:xfrm>
            <a:off x="994177" y="2688299"/>
            <a:ext cx="1931649" cy="1985159"/>
          </a:xfrm>
          <a:prstGeom prst="rect">
            <a:avLst/>
          </a:prstGeom>
          <a:noFill/>
        </p:spPr>
        <p:txBody>
          <a:bodyPr wrap="square" lIns="0" rIns="0" rtlCol="0" anchor="b">
            <a:spAutoFit/>
          </a:bodyPr>
          <a:lstStyle/>
          <a:p>
            <a:pPr algn="ctr"/>
            <a:r>
              <a:rPr lang="en-US" sz="32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rPr>
              <a:t>SCOPE OF TAXING POWERS</a:t>
            </a:r>
          </a:p>
          <a:p>
            <a:pPr algn="ctr"/>
            <a:endParaRPr lang="en-PH" sz="800" dirty="0">
              <a:latin typeface="Franklin Gothic Medium Cond" panose="020B0606030402020204" pitchFamily="34" charset="0"/>
            </a:endParaRPr>
          </a:p>
          <a:p>
            <a:pPr algn="ctr"/>
            <a:r>
              <a:rPr lang="en-PH" sz="1600" dirty="0">
                <a:latin typeface="Franklin Gothic Medium Cond" panose="020B0606030402020204" pitchFamily="34" charset="0"/>
              </a:rPr>
              <a:t>(Sec. 152, RA 7160)</a:t>
            </a:r>
            <a:endParaRPr lang="en-US" sz="16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endParaRPr>
          </a:p>
        </p:txBody>
      </p:sp>
      <p:sp>
        <p:nvSpPr>
          <p:cNvPr id="11" name="Shape">
            <a:extLst>
              <a:ext uri="{FF2B5EF4-FFF2-40B4-BE49-F238E27FC236}">
                <a16:creationId xmlns:a16="http://schemas.microsoft.com/office/drawing/2014/main" id="{FC3586E0-254C-4460-8F3A-77A73358FEE0}"/>
              </a:ext>
            </a:extLst>
          </p:cNvPr>
          <p:cNvSpPr/>
          <p:nvPr/>
        </p:nvSpPr>
        <p:spPr>
          <a:xfrm>
            <a:off x="9177697" y="2369316"/>
            <a:ext cx="2130994" cy="2675437"/>
          </a:xfrm>
          <a:prstGeom prst="roundRect">
            <a:avLst/>
          </a:prstGeom>
          <a:noFill/>
          <a:ln w="57150">
            <a:solidFill>
              <a:schemeClr val="accent3"/>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2" name="TextBox 11">
            <a:extLst>
              <a:ext uri="{FF2B5EF4-FFF2-40B4-BE49-F238E27FC236}">
                <a16:creationId xmlns:a16="http://schemas.microsoft.com/office/drawing/2014/main" id="{3F7FE259-5CA5-4991-A8FC-713887BFB87C}"/>
              </a:ext>
            </a:extLst>
          </p:cNvPr>
          <p:cNvSpPr txBox="1"/>
          <p:nvPr/>
        </p:nvSpPr>
        <p:spPr>
          <a:xfrm>
            <a:off x="9322445" y="2548663"/>
            <a:ext cx="1841497" cy="2308324"/>
          </a:xfrm>
          <a:prstGeom prst="rect">
            <a:avLst/>
          </a:prstGeom>
          <a:noFill/>
        </p:spPr>
        <p:txBody>
          <a:bodyPr wrap="square" lIns="0" rIns="0" rtlCol="0" anchor="b">
            <a:spAutoFit/>
          </a:bodyPr>
          <a:lstStyle/>
          <a:p>
            <a:pPr algn="ctr"/>
            <a:r>
              <a:rPr lang="en-US" sz="3000" b="1" noProof="1">
                <a:solidFill>
                  <a:schemeClr val="accent3">
                    <a:lumMod val="75000"/>
                  </a:schemeClr>
                </a:solidFill>
                <a:latin typeface="Franklin Gothic Medium Cond" panose="020B0606030402020204" pitchFamily="34" charset="0"/>
                <a:ea typeface="Tahoma" panose="020B0604030504040204" pitchFamily="34" charset="0"/>
                <a:cs typeface="Tahoma" panose="020B0604030504040204" pitchFamily="34" charset="0"/>
              </a:rPr>
              <a:t>SHARES FROM NATIONAL WEALTH</a:t>
            </a:r>
          </a:p>
          <a:p>
            <a:pPr algn="ctr"/>
            <a:endParaRPr lang="en-US" sz="800" b="1" noProof="1">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289, 292, RA 7160</a:t>
            </a:r>
          </a:p>
        </p:txBody>
      </p:sp>
    </p:spTree>
    <p:extLst>
      <p:ext uri="{BB962C8B-B14F-4D97-AF65-F5344CB8AC3E}">
        <p14:creationId xmlns:p14="http://schemas.microsoft.com/office/powerpoint/2010/main" val="2642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154370"/>
            <a:ext cx="10361295" cy="2975173"/>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lang="en-US" sz="2400" spc="-5" dirty="0">
                <a:latin typeface="TeXGyreAdventor"/>
                <a:cs typeface="TeXGyreAdventor"/>
              </a:rPr>
              <a:t>Declare the Review</a:t>
            </a:r>
            <a:r>
              <a:rPr lang="en-US" sz="2400" spc="-25" dirty="0">
                <a:latin typeface="TeXGyreAdventor"/>
                <a:cs typeface="TeXGyreAdventor"/>
              </a:rPr>
              <a:t> </a:t>
            </a:r>
            <a:r>
              <a:rPr lang="en-US" sz="2400" spc="-10" dirty="0">
                <a:latin typeface="TeXGyreAdventor"/>
                <a:cs typeface="TeXGyreAdventor"/>
              </a:rPr>
              <a:t>Actions.</a:t>
            </a:r>
            <a:endParaRPr sz="2400" dirty="0">
              <a:latin typeface="TeXGyreAdventor"/>
              <a:cs typeface="TeXGyreAdventor"/>
            </a:endParaRPr>
          </a:p>
          <a:p>
            <a:pPr marL="12700" marR="5080">
              <a:lnSpc>
                <a:spcPct val="100000"/>
              </a:lnSpc>
              <a:spcBef>
                <a:spcPts val="2880"/>
              </a:spcBef>
              <a:tabLst>
                <a:tab pos="850265" algn="l"/>
                <a:tab pos="1297940" algn="l"/>
                <a:tab pos="2595245" algn="l"/>
                <a:tab pos="3171190" algn="l"/>
                <a:tab pos="5663565" algn="l"/>
                <a:tab pos="6101080" algn="l"/>
                <a:tab pos="7011670" algn="l"/>
                <a:tab pos="7497445" algn="l"/>
                <a:tab pos="8834755" algn="l"/>
                <a:tab pos="9272905" algn="l"/>
              </a:tabLst>
            </a:pPr>
            <a:r>
              <a:rPr sz="2400" b="1" u="heavy" spc="-5" dirty="0">
                <a:uFill>
                  <a:solidFill>
                    <a:srgbClr val="000000"/>
                  </a:solidFill>
                </a:uFill>
                <a:latin typeface="Gothic Uralic"/>
                <a:cs typeface="Gothic Uralic"/>
              </a:rPr>
              <a:t>Ste</a:t>
            </a:r>
            <a:r>
              <a:rPr sz="2400" b="1" u="heavy" dirty="0">
                <a:uFill>
                  <a:solidFill>
                    <a:srgbClr val="000000"/>
                  </a:solidFill>
                </a:uFill>
                <a:latin typeface="Gothic Uralic"/>
                <a:cs typeface="Gothic Uralic"/>
              </a:rPr>
              <a:t>p	</a:t>
            </a:r>
            <a:r>
              <a:rPr sz="2400" b="1" u="heavy" spc="-10" dirty="0">
                <a:uFill>
                  <a:solidFill>
                    <a:srgbClr val="000000"/>
                  </a:solidFill>
                </a:uFill>
                <a:latin typeface="Gothic Uralic"/>
                <a:cs typeface="Gothic Uralic"/>
              </a:rPr>
              <a:t>4</a:t>
            </a:r>
            <a:r>
              <a:rPr sz="2400" b="1" u="heavy" spc="-5" dirty="0">
                <a:uFill>
                  <a:solidFill>
                    <a:srgbClr val="000000"/>
                  </a:solidFill>
                </a:uFill>
                <a:latin typeface="Gothic Uralic"/>
                <a:cs typeface="Gothic Uralic"/>
              </a:rPr>
              <a:t>:</a:t>
            </a:r>
            <a:r>
              <a:rPr sz="2400" b="1" dirty="0">
                <a:latin typeface="Gothic Uralic"/>
                <a:cs typeface="Gothic Uralic"/>
              </a:rPr>
              <a:t>	</a:t>
            </a:r>
            <a:r>
              <a:rPr sz="2400" spc="-5" dirty="0">
                <a:latin typeface="TeXGyreAdventor"/>
                <a:cs typeface="TeXGyreAdventor"/>
              </a:rPr>
              <a:t>Appea</a:t>
            </a:r>
            <a:r>
              <a:rPr sz="2400" dirty="0">
                <a:latin typeface="TeXGyreAdventor"/>
                <a:cs typeface="TeXGyreAdventor"/>
              </a:rPr>
              <a:t>l	</a:t>
            </a:r>
            <a:r>
              <a:rPr sz="2400" spc="-10" dirty="0">
                <a:latin typeface="TeXGyreAdventor"/>
                <a:cs typeface="TeXGyreAdventor"/>
              </a:rPr>
              <a:t>fo</a:t>
            </a:r>
            <a:r>
              <a:rPr sz="2400" spc="-5" dirty="0">
                <a:latin typeface="TeXGyreAdventor"/>
                <a:cs typeface="TeXGyreAdventor"/>
              </a:rPr>
              <a:t>r</a:t>
            </a:r>
            <a:r>
              <a:rPr sz="2400" dirty="0">
                <a:latin typeface="TeXGyreAdventor"/>
                <a:cs typeface="TeXGyreAdventor"/>
              </a:rPr>
              <a:t>	</a:t>
            </a:r>
            <a:r>
              <a:rPr sz="2400" spc="-10" dirty="0">
                <a:latin typeface="TeXGyreAdventor"/>
                <a:cs typeface="TeXGyreAdventor"/>
              </a:rPr>
              <a:t>reconsideratio</a:t>
            </a:r>
            <a:r>
              <a:rPr sz="2400" spc="-5" dirty="0">
                <a:latin typeface="TeXGyreAdventor"/>
                <a:cs typeface="TeXGyreAdventor"/>
              </a:rPr>
              <a:t>n</a:t>
            </a:r>
            <a:r>
              <a:rPr sz="2400" dirty="0">
                <a:latin typeface="TeXGyreAdventor"/>
                <a:cs typeface="TeXGyreAdventor"/>
              </a:rPr>
              <a: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cas</a:t>
            </a:r>
            <a:r>
              <a:rPr sz="2400" dirty="0">
                <a:latin typeface="TeXGyreAdventor"/>
                <a:cs typeface="TeXGyreAdventor"/>
              </a:rPr>
              <a:t>e	</a:t>
            </a:r>
            <a:r>
              <a:rPr sz="2400" spc="-10" dirty="0">
                <a:latin typeface="TeXGyreAdventor"/>
                <a:cs typeface="TeXGyreAdventor"/>
              </a:rPr>
              <a:t>o</a:t>
            </a:r>
            <a:r>
              <a:rPr sz="2400" spc="-5" dirty="0">
                <a:latin typeface="TeXGyreAdventor"/>
                <a:cs typeface="TeXGyreAdventor"/>
              </a:rPr>
              <a:t>f</a:t>
            </a:r>
            <a:r>
              <a:rPr sz="2400" dirty="0">
                <a:latin typeface="TeXGyreAdventor"/>
                <a:cs typeface="TeXGyreAdventor"/>
              </a:rPr>
              <a:t>	</a:t>
            </a:r>
            <a:r>
              <a:rPr sz="2400" spc="-5" dirty="0">
                <a:latin typeface="TeXGyreAdventor"/>
                <a:cs typeface="TeXGyreAdventor"/>
              </a:rPr>
              <a:t>Conflic</a:t>
            </a:r>
            <a:r>
              <a:rPr sz="2400" dirty="0">
                <a:latin typeface="TeXGyreAdventor"/>
                <a:cs typeface="TeXGyreAdventor"/>
              </a:rPr>
              <a:t>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Budget  Review</a:t>
            </a:r>
            <a:endParaRPr sz="2400" dirty="0">
              <a:latin typeface="TeXGyreAdventor"/>
              <a:cs typeface="TeXGyreAdventor"/>
            </a:endParaRPr>
          </a:p>
        </p:txBody>
      </p:sp>
      <p:sp>
        <p:nvSpPr>
          <p:cNvPr id="3" name="object 3"/>
          <p:cNvSpPr txBox="1">
            <a:spLocks noGrp="1"/>
          </p:cNvSpPr>
          <p:nvPr>
            <p:ph type="title"/>
          </p:nvPr>
        </p:nvSpPr>
        <p:spPr>
          <a:xfrm>
            <a:off x="2251200" y="9256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82</a:t>
            </a:r>
            <a:endParaRPr sz="9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5343525"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00" dirty="0">
                <a:solidFill>
                  <a:srgbClr val="000000"/>
                </a:solidFill>
                <a:latin typeface="Verdana"/>
                <a:cs typeface="Verdana"/>
              </a:rPr>
              <a:t> </a:t>
            </a:r>
            <a:r>
              <a:rPr sz="4000" spc="-275" dirty="0">
                <a:solidFill>
                  <a:srgbClr val="000000"/>
                </a:solidFill>
                <a:latin typeface="Verdana"/>
                <a:cs typeface="Verdana"/>
              </a:rPr>
              <a:t>EXECUTION</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135784" y="2079868"/>
            <a:ext cx="10223500" cy="3687445"/>
          </a:xfrm>
          <a:prstGeom prst="rect">
            <a:avLst/>
          </a:prstGeom>
        </p:spPr>
        <p:txBody>
          <a:bodyPr vert="horz" wrap="square" lIns="0" tIns="12700" rIns="0" bIns="0" rtlCol="0">
            <a:spAutoFit/>
          </a:bodyPr>
          <a:lstStyle/>
          <a:p>
            <a:pPr marL="12700" marR="5080" indent="-1905" algn="ctr">
              <a:lnSpc>
                <a:spcPct val="100000"/>
              </a:lnSpc>
              <a:spcBef>
                <a:spcPts val="100"/>
              </a:spcBef>
            </a:pPr>
            <a:r>
              <a:rPr sz="2800" i="1" spc="-70" dirty="0">
                <a:latin typeface="Arial"/>
                <a:cs typeface="Arial"/>
              </a:rPr>
              <a:t>“The</a:t>
            </a:r>
            <a:r>
              <a:rPr sz="2800" i="1" spc="-100" dirty="0">
                <a:latin typeface="Arial"/>
                <a:cs typeface="Arial"/>
              </a:rPr>
              <a:t> </a:t>
            </a:r>
            <a:r>
              <a:rPr sz="2800" i="1" spc="-5" dirty="0">
                <a:latin typeface="Arial"/>
                <a:cs typeface="Arial"/>
              </a:rPr>
              <a:t>ordinance</a:t>
            </a:r>
            <a:r>
              <a:rPr sz="2800" i="1" spc="-95" dirty="0">
                <a:latin typeface="Arial"/>
                <a:cs typeface="Arial"/>
              </a:rPr>
              <a:t> </a:t>
            </a:r>
            <a:r>
              <a:rPr sz="2800" i="1" dirty="0">
                <a:latin typeface="Arial"/>
                <a:cs typeface="Arial"/>
              </a:rPr>
              <a:t>enacting</a:t>
            </a:r>
            <a:r>
              <a:rPr sz="2800" i="1" spc="-130" dirty="0">
                <a:latin typeface="Arial"/>
                <a:cs typeface="Arial"/>
              </a:rPr>
              <a:t> </a:t>
            </a:r>
            <a:r>
              <a:rPr sz="2800" i="1" spc="-20" dirty="0">
                <a:latin typeface="Arial"/>
                <a:cs typeface="Arial"/>
              </a:rPr>
              <a:t>the</a:t>
            </a:r>
            <a:r>
              <a:rPr sz="2800" i="1" spc="-95" dirty="0">
                <a:latin typeface="Arial"/>
                <a:cs typeface="Arial"/>
              </a:rPr>
              <a:t> </a:t>
            </a:r>
            <a:r>
              <a:rPr sz="2800" i="1" spc="5" dirty="0">
                <a:latin typeface="Arial"/>
                <a:cs typeface="Arial"/>
              </a:rPr>
              <a:t>annual</a:t>
            </a:r>
            <a:r>
              <a:rPr sz="2800" i="1" spc="-95" dirty="0">
                <a:latin typeface="Arial"/>
                <a:cs typeface="Arial"/>
              </a:rPr>
              <a:t> </a:t>
            </a:r>
            <a:r>
              <a:rPr sz="2800" i="1" spc="15" dirty="0">
                <a:latin typeface="Arial"/>
                <a:cs typeface="Arial"/>
              </a:rPr>
              <a:t>budget</a:t>
            </a:r>
            <a:r>
              <a:rPr sz="2800" i="1" spc="-110" dirty="0">
                <a:latin typeface="Arial"/>
                <a:cs typeface="Arial"/>
              </a:rPr>
              <a:t> </a:t>
            </a:r>
            <a:r>
              <a:rPr sz="2800" i="1" spc="-15" dirty="0">
                <a:latin typeface="Arial"/>
                <a:cs typeface="Arial"/>
              </a:rPr>
              <a:t>shall</a:t>
            </a:r>
            <a:r>
              <a:rPr sz="2800" i="1" spc="-120" dirty="0">
                <a:latin typeface="Arial"/>
                <a:cs typeface="Arial"/>
              </a:rPr>
              <a:t> </a:t>
            </a:r>
            <a:r>
              <a:rPr sz="2800" i="1" spc="-30" dirty="0">
                <a:latin typeface="Arial"/>
                <a:cs typeface="Arial"/>
              </a:rPr>
              <a:t>take</a:t>
            </a:r>
            <a:r>
              <a:rPr sz="2800" i="1" spc="-95" dirty="0">
                <a:latin typeface="Arial"/>
                <a:cs typeface="Arial"/>
              </a:rPr>
              <a:t> </a:t>
            </a:r>
            <a:r>
              <a:rPr sz="2800" i="1" spc="-10" dirty="0">
                <a:latin typeface="Arial"/>
                <a:cs typeface="Arial"/>
              </a:rPr>
              <a:t>effect</a:t>
            </a:r>
            <a:r>
              <a:rPr sz="2800" i="1" spc="-114" dirty="0">
                <a:latin typeface="Arial"/>
                <a:cs typeface="Arial"/>
              </a:rPr>
              <a:t> </a:t>
            </a:r>
            <a:r>
              <a:rPr sz="2800" i="1" spc="70" dirty="0">
                <a:latin typeface="Arial"/>
                <a:cs typeface="Arial"/>
              </a:rPr>
              <a:t>at</a:t>
            </a:r>
            <a:r>
              <a:rPr sz="2800" i="1" spc="-135" dirty="0">
                <a:latin typeface="Arial"/>
                <a:cs typeface="Arial"/>
              </a:rPr>
              <a:t> </a:t>
            </a:r>
            <a:r>
              <a:rPr sz="2800" i="1" spc="-20" dirty="0">
                <a:latin typeface="Arial"/>
                <a:cs typeface="Arial"/>
              </a:rPr>
              <a:t>the  </a:t>
            </a:r>
            <a:r>
              <a:rPr sz="2800" i="1" spc="-10" dirty="0">
                <a:latin typeface="Arial"/>
                <a:cs typeface="Arial"/>
              </a:rPr>
              <a:t>beginning </a:t>
            </a:r>
            <a:r>
              <a:rPr sz="2800" i="1" spc="30" dirty="0">
                <a:latin typeface="Arial"/>
                <a:cs typeface="Arial"/>
              </a:rPr>
              <a:t>of </a:t>
            </a:r>
            <a:r>
              <a:rPr sz="2800" i="1" spc="-20" dirty="0">
                <a:latin typeface="Arial"/>
                <a:cs typeface="Arial"/>
              </a:rPr>
              <a:t>the </a:t>
            </a:r>
            <a:r>
              <a:rPr sz="2800" i="1" spc="-50" dirty="0">
                <a:latin typeface="Arial"/>
                <a:cs typeface="Arial"/>
              </a:rPr>
              <a:t>ensuing </a:t>
            </a:r>
            <a:r>
              <a:rPr sz="2800" i="1" spc="10" dirty="0">
                <a:latin typeface="Arial"/>
                <a:cs typeface="Arial"/>
              </a:rPr>
              <a:t>calendar </a:t>
            </a:r>
            <a:r>
              <a:rPr sz="2800" i="1" spc="-50" dirty="0">
                <a:latin typeface="Arial"/>
                <a:cs typeface="Arial"/>
              </a:rPr>
              <a:t>year. </a:t>
            </a:r>
            <a:r>
              <a:rPr sz="2800" i="1" spc="-60" dirty="0">
                <a:latin typeface="Arial"/>
                <a:cs typeface="Arial"/>
              </a:rPr>
              <a:t>An </a:t>
            </a:r>
            <a:r>
              <a:rPr sz="2800" i="1" spc="-5" dirty="0">
                <a:latin typeface="Arial"/>
                <a:cs typeface="Arial"/>
              </a:rPr>
              <a:t>ordinance </a:t>
            </a:r>
            <a:r>
              <a:rPr sz="2800" i="1" dirty="0">
                <a:latin typeface="Arial"/>
                <a:cs typeface="Arial"/>
              </a:rPr>
              <a:t>enacting </a:t>
            </a:r>
            <a:r>
              <a:rPr sz="2800" i="1" spc="50" dirty="0">
                <a:latin typeface="Arial"/>
                <a:cs typeface="Arial"/>
              </a:rPr>
              <a:t>a  </a:t>
            </a:r>
            <a:r>
              <a:rPr sz="2800" i="1" spc="-10" dirty="0">
                <a:latin typeface="Arial"/>
                <a:cs typeface="Arial"/>
              </a:rPr>
              <a:t>supplemental</a:t>
            </a:r>
            <a:r>
              <a:rPr sz="2800" i="1" spc="-90" dirty="0">
                <a:latin typeface="Arial"/>
                <a:cs typeface="Arial"/>
              </a:rPr>
              <a:t> </a:t>
            </a:r>
            <a:r>
              <a:rPr sz="2800" i="1" spc="-5" dirty="0">
                <a:latin typeface="Arial"/>
                <a:cs typeface="Arial"/>
              </a:rPr>
              <a:t>budget,</a:t>
            </a:r>
            <a:r>
              <a:rPr sz="2800" i="1" spc="-90" dirty="0">
                <a:latin typeface="Arial"/>
                <a:cs typeface="Arial"/>
              </a:rPr>
              <a:t> </a:t>
            </a:r>
            <a:r>
              <a:rPr sz="2800" i="1" spc="-25" dirty="0">
                <a:latin typeface="Arial"/>
                <a:cs typeface="Arial"/>
              </a:rPr>
              <a:t>however,</a:t>
            </a:r>
            <a:r>
              <a:rPr sz="2800" i="1" spc="-90" dirty="0">
                <a:latin typeface="Arial"/>
                <a:cs typeface="Arial"/>
              </a:rPr>
              <a:t> </a:t>
            </a:r>
            <a:r>
              <a:rPr sz="2800" i="1" spc="-15" dirty="0">
                <a:latin typeface="Arial"/>
                <a:cs typeface="Arial"/>
              </a:rPr>
              <a:t>shall</a:t>
            </a:r>
            <a:r>
              <a:rPr sz="2800" i="1" spc="-114" dirty="0">
                <a:latin typeface="Arial"/>
                <a:cs typeface="Arial"/>
              </a:rPr>
              <a:t> </a:t>
            </a:r>
            <a:r>
              <a:rPr sz="2800" i="1" spc="-30" dirty="0">
                <a:latin typeface="Arial"/>
                <a:cs typeface="Arial"/>
              </a:rPr>
              <a:t>take</a:t>
            </a:r>
            <a:r>
              <a:rPr sz="2800" i="1" spc="-90" dirty="0">
                <a:latin typeface="Arial"/>
                <a:cs typeface="Arial"/>
              </a:rPr>
              <a:t> </a:t>
            </a:r>
            <a:r>
              <a:rPr sz="2800" i="1" spc="-10" dirty="0">
                <a:latin typeface="Arial"/>
                <a:cs typeface="Arial"/>
              </a:rPr>
              <a:t>effect</a:t>
            </a:r>
            <a:r>
              <a:rPr sz="2800" i="1" spc="-100" dirty="0">
                <a:latin typeface="Arial"/>
                <a:cs typeface="Arial"/>
              </a:rPr>
              <a:t> </a:t>
            </a:r>
            <a:r>
              <a:rPr sz="2800" i="1" dirty="0">
                <a:latin typeface="Arial"/>
                <a:cs typeface="Arial"/>
              </a:rPr>
              <a:t>upon</a:t>
            </a:r>
            <a:r>
              <a:rPr sz="2800" i="1" spc="-90" dirty="0">
                <a:latin typeface="Arial"/>
                <a:cs typeface="Arial"/>
              </a:rPr>
              <a:t> </a:t>
            </a:r>
            <a:r>
              <a:rPr sz="2800" i="1" spc="-25" dirty="0">
                <a:latin typeface="Arial"/>
                <a:cs typeface="Arial"/>
              </a:rPr>
              <a:t>its</a:t>
            </a:r>
            <a:r>
              <a:rPr sz="2800" i="1" spc="-90" dirty="0">
                <a:latin typeface="Arial"/>
                <a:cs typeface="Arial"/>
              </a:rPr>
              <a:t> </a:t>
            </a:r>
            <a:r>
              <a:rPr sz="2800" i="1" spc="40" dirty="0">
                <a:latin typeface="Arial"/>
                <a:cs typeface="Arial"/>
              </a:rPr>
              <a:t>approval  or </a:t>
            </a:r>
            <a:r>
              <a:rPr sz="2800" i="1" spc="-10" dirty="0">
                <a:latin typeface="Arial"/>
                <a:cs typeface="Arial"/>
              </a:rPr>
              <a:t>on </a:t>
            </a:r>
            <a:r>
              <a:rPr sz="2800" i="1" spc="-20" dirty="0">
                <a:latin typeface="Arial"/>
                <a:cs typeface="Arial"/>
              </a:rPr>
              <a:t>the </a:t>
            </a:r>
            <a:r>
              <a:rPr sz="2800" i="1" spc="15" dirty="0">
                <a:latin typeface="Arial"/>
                <a:cs typeface="Arial"/>
              </a:rPr>
              <a:t>date</a:t>
            </a:r>
            <a:r>
              <a:rPr sz="2800" i="1" spc="-570" dirty="0">
                <a:latin typeface="Arial"/>
                <a:cs typeface="Arial"/>
              </a:rPr>
              <a:t> </a:t>
            </a:r>
            <a:r>
              <a:rPr sz="2800" i="1" spc="-5" dirty="0">
                <a:latin typeface="Arial"/>
                <a:cs typeface="Arial"/>
              </a:rPr>
              <a:t>ﬁxed </a:t>
            </a:r>
            <a:r>
              <a:rPr sz="2800" i="1" spc="-95" dirty="0">
                <a:latin typeface="Arial"/>
                <a:cs typeface="Arial"/>
              </a:rPr>
              <a:t>herein.”</a:t>
            </a:r>
            <a:endParaRPr sz="2800">
              <a:latin typeface="Arial"/>
              <a:cs typeface="Arial"/>
            </a:endParaRPr>
          </a:p>
          <a:p>
            <a:pPr marL="486409" marR="479425" algn="ctr">
              <a:lnSpc>
                <a:spcPct val="100000"/>
              </a:lnSpc>
              <a:spcBef>
                <a:spcPts val="960"/>
              </a:spcBef>
            </a:pPr>
            <a:r>
              <a:rPr sz="2800" i="1" spc="-70" dirty="0">
                <a:latin typeface="Arial"/>
                <a:cs typeface="Arial"/>
              </a:rPr>
              <a:t>“The</a:t>
            </a:r>
            <a:r>
              <a:rPr sz="2800" i="1" spc="-100" dirty="0">
                <a:latin typeface="Arial"/>
                <a:cs typeface="Arial"/>
              </a:rPr>
              <a:t> </a:t>
            </a:r>
            <a:r>
              <a:rPr sz="2800" i="1" spc="-75" dirty="0">
                <a:latin typeface="Arial"/>
                <a:cs typeface="Arial"/>
              </a:rPr>
              <a:t>Punong</a:t>
            </a:r>
            <a:r>
              <a:rPr sz="2800" i="1" spc="-95" dirty="0">
                <a:latin typeface="Arial"/>
                <a:cs typeface="Arial"/>
              </a:rPr>
              <a:t> </a:t>
            </a:r>
            <a:r>
              <a:rPr sz="2800" i="1" spc="-10" dirty="0">
                <a:latin typeface="Arial"/>
                <a:cs typeface="Arial"/>
              </a:rPr>
              <a:t>Barangay</a:t>
            </a:r>
            <a:r>
              <a:rPr sz="2800" i="1" spc="-160" dirty="0">
                <a:latin typeface="Arial"/>
                <a:cs typeface="Arial"/>
              </a:rPr>
              <a:t> </a:t>
            </a:r>
            <a:r>
              <a:rPr sz="2800" i="1" spc="-15" dirty="0">
                <a:latin typeface="Arial"/>
                <a:cs typeface="Arial"/>
              </a:rPr>
              <a:t>shall</a:t>
            </a:r>
            <a:r>
              <a:rPr sz="2800" i="1" spc="-95" dirty="0">
                <a:latin typeface="Arial"/>
                <a:cs typeface="Arial"/>
              </a:rPr>
              <a:t> </a:t>
            </a:r>
            <a:r>
              <a:rPr sz="2800" i="1" spc="-30" dirty="0">
                <a:latin typeface="Arial"/>
                <a:cs typeface="Arial"/>
              </a:rPr>
              <a:t>be</a:t>
            </a:r>
            <a:r>
              <a:rPr sz="2800" i="1" spc="-95" dirty="0">
                <a:latin typeface="Arial"/>
                <a:cs typeface="Arial"/>
              </a:rPr>
              <a:t> </a:t>
            </a:r>
            <a:r>
              <a:rPr sz="2800" i="1" spc="45" dirty="0">
                <a:latin typeface="Arial"/>
                <a:cs typeface="Arial"/>
              </a:rPr>
              <a:t>primarily</a:t>
            </a:r>
            <a:r>
              <a:rPr sz="2800" i="1" spc="-165" dirty="0">
                <a:latin typeface="Arial"/>
                <a:cs typeface="Arial"/>
              </a:rPr>
              <a:t> </a:t>
            </a:r>
            <a:r>
              <a:rPr sz="2800" i="1" spc="-35" dirty="0">
                <a:latin typeface="Arial"/>
                <a:cs typeface="Arial"/>
              </a:rPr>
              <a:t>responsible</a:t>
            </a:r>
            <a:r>
              <a:rPr sz="2800" i="1" spc="-120" dirty="0">
                <a:latin typeface="Arial"/>
                <a:cs typeface="Arial"/>
              </a:rPr>
              <a:t> </a:t>
            </a:r>
            <a:r>
              <a:rPr sz="2800" i="1" spc="40" dirty="0">
                <a:latin typeface="Arial"/>
                <a:cs typeface="Arial"/>
              </a:rPr>
              <a:t>for</a:t>
            </a:r>
            <a:r>
              <a:rPr sz="2800" i="1" spc="-180" dirty="0">
                <a:latin typeface="Arial"/>
                <a:cs typeface="Arial"/>
              </a:rPr>
              <a:t> </a:t>
            </a:r>
            <a:r>
              <a:rPr sz="2800" i="1" spc="-20" dirty="0">
                <a:latin typeface="Arial"/>
                <a:cs typeface="Arial"/>
              </a:rPr>
              <a:t>the  </a:t>
            </a:r>
            <a:r>
              <a:rPr sz="2800" i="1" spc="-135" dirty="0">
                <a:latin typeface="Arial"/>
                <a:cs typeface="Arial"/>
              </a:rPr>
              <a:t>execution… </a:t>
            </a:r>
            <a:r>
              <a:rPr sz="2800" i="1" spc="30" dirty="0">
                <a:latin typeface="Arial"/>
                <a:cs typeface="Arial"/>
              </a:rPr>
              <a:t>of </a:t>
            </a:r>
            <a:r>
              <a:rPr sz="2800" i="1" spc="-20" dirty="0">
                <a:latin typeface="Arial"/>
                <a:cs typeface="Arial"/>
              </a:rPr>
              <a:t>the </a:t>
            </a:r>
            <a:r>
              <a:rPr sz="2800" i="1" spc="5" dirty="0">
                <a:latin typeface="Arial"/>
                <a:cs typeface="Arial"/>
              </a:rPr>
              <a:t>annual </a:t>
            </a:r>
            <a:r>
              <a:rPr sz="2800" i="1" spc="20" dirty="0">
                <a:latin typeface="Arial"/>
                <a:cs typeface="Arial"/>
              </a:rPr>
              <a:t>and </a:t>
            </a:r>
            <a:r>
              <a:rPr sz="2800" i="1" spc="-10" dirty="0">
                <a:latin typeface="Arial"/>
                <a:cs typeface="Arial"/>
              </a:rPr>
              <a:t>supplemental budgets </a:t>
            </a:r>
            <a:r>
              <a:rPr sz="2800" i="1" spc="30" dirty="0">
                <a:latin typeface="Arial"/>
                <a:cs typeface="Arial"/>
              </a:rPr>
              <a:t>of </a:t>
            </a:r>
            <a:r>
              <a:rPr sz="2800" i="1" spc="-20" dirty="0">
                <a:latin typeface="Arial"/>
                <a:cs typeface="Arial"/>
              </a:rPr>
              <a:t>the  </a:t>
            </a:r>
            <a:r>
              <a:rPr sz="2800" i="1" spc="5" dirty="0">
                <a:latin typeface="Arial"/>
                <a:cs typeface="Arial"/>
              </a:rPr>
              <a:t>barangay.</a:t>
            </a:r>
            <a:endParaRPr sz="2800">
              <a:latin typeface="Arial"/>
              <a:cs typeface="Arial"/>
            </a:endParaRPr>
          </a:p>
          <a:p>
            <a:pPr marR="762635" algn="r">
              <a:lnSpc>
                <a:spcPct val="100000"/>
              </a:lnSpc>
              <a:spcBef>
                <a:spcPts val="2190"/>
              </a:spcBef>
            </a:pPr>
            <a:r>
              <a:rPr sz="1800" spc="-35" dirty="0">
                <a:latin typeface="Arial"/>
                <a:cs typeface="Arial"/>
              </a:rPr>
              <a:t>Section </a:t>
            </a:r>
            <a:r>
              <a:rPr sz="1800" spc="-60" dirty="0">
                <a:latin typeface="Arial"/>
                <a:cs typeface="Arial"/>
              </a:rPr>
              <a:t>332, </a:t>
            </a:r>
            <a:r>
              <a:rPr sz="1800" spc="-140" dirty="0">
                <a:latin typeface="Arial"/>
                <a:cs typeface="Arial"/>
              </a:rPr>
              <a:t>RA </a:t>
            </a:r>
            <a:r>
              <a:rPr sz="1800" spc="-45" dirty="0">
                <a:latin typeface="Arial"/>
                <a:cs typeface="Arial"/>
              </a:rPr>
              <a:t>No.</a:t>
            </a:r>
            <a:r>
              <a:rPr sz="1800" spc="-10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0116" y="806490"/>
            <a:ext cx="4353560" cy="756920"/>
          </a:xfrm>
          <a:prstGeom prst="rect">
            <a:avLst/>
          </a:prstGeom>
        </p:spPr>
        <p:txBody>
          <a:bodyPr vert="horz" wrap="square" lIns="0" tIns="12700" rIns="0" bIns="0" rtlCol="0">
            <a:spAutoFit/>
          </a:bodyPr>
          <a:lstStyle/>
          <a:p>
            <a:pPr marL="12700">
              <a:lnSpc>
                <a:spcPct val="100000"/>
              </a:lnSpc>
              <a:spcBef>
                <a:spcPts val="100"/>
              </a:spcBef>
            </a:pPr>
            <a:r>
              <a:rPr sz="4800" b="1" spc="-95" dirty="0">
                <a:solidFill>
                  <a:srgbClr val="000000"/>
                </a:solidFill>
                <a:latin typeface="Verdana"/>
                <a:cs typeface="Verdana"/>
              </a:rPr>
              <a:t>KEY</a:t>
            </a:r>
            <a:r>
              <a:rPr sz="4800" b="1" spc="-715" dirty="0">
                <a:solidFill>
                  <a:srgbClr val="000000"/>
                </a:solidFill>
                <a:latin typeface="Verdana"/>
                <a:cs typeface="Verdana"/>
              </a:rPr>
              <a:t> </a:t>
            </a:r>
            <a:r>
              <a:rPr sz="4800" b="1" spc="-210" dirty="0">
                <a:solidFill>
                  <a:srgbClr val="000000"/>
                </a:solidFill>
                <a:latin typeface="Verdana"/>
                <a:cs typeface="Verdana"/>
              </a:rPr>
              <a:t>PLAYERS</a:t>
            </a:r>
            <a:endParaRPr sz="4800" b="1" dirty="0">
              <a:latin typeface="Verdana"/>
              <a:cs typeface="Verdana"/>
            </a:endParaRPr>
          </a:p>
        </p:txBody>
      </p:sp>
      <p:grpSp>
        <p:nvGrpSpPr>
          <p:cNvPr id="3" name="object 3"/>
          <p:cNvGrpSpPr/>
          <p:nvPr/>
        </p:nvGrpSpPr>
        <p:grpSpPr>
          <a:xfrm>
            <a:off x="229911" y="1790146"/>
            <a:ext cx="5872480" cy="3981450"/>
            <a:chOff x="229911" y="1790146"/>
            <a:chExt cx="5872480" cy="3981450"/>
          </a:xfrm>
        </p:grpSpPr>
        <p:sp>
          <p:nvSpPr>
            <p:cNvPr id="4" name="object 4"/>
            <p:cNvSpPr/>
            <p:nvPr/>
          </p:nvSpPr>
          <p:spPr>
            <a:xfrm>
              <a:off x="229911" y="1790146"/>
              <a:ext cx="2939919" cy="39812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0874" y="1871121"/>
              <a:ext cx="2778125" cy="3819525"/>
            </a:xfrm>
            <a:custGeom>
              <a:avLst/>
              <a:gdLst/>
              <a:ahLst/>
              <a:cxnLst/>
              <a:rect l="l" t="t" r="r" b="b"/>
              <a:pathLst>
                <a:path w="2778125" h="3819525">
                  <a:moveTo>
                    <a:pt x="2669144" y="3819292"/>
                  </a:moveTo>
                  <a:lnTo>
                    <a:pt x="108839" y="3819292"/>
                  </a:lnTo>
                  <a:lnTo>
                    <a:pt x="66474" y="3810739"/>
                  </a:lnTo>
                  <a:lnTo>
                    <a:pt x="31878" y="3787414"/>
                  </a:lnTo>
                  <a:lnTo>
                    <a:pt x="8553" y="3752815"/>
                  </a:lnTo>
                  <a:lnTo>
                    <a:pt x="0" y="3710442"/>
                  </a:lnTo>
                  <a:lnTo>
                    <a:pt x="0" y="108842"/>
                  </a:ln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close/>
                </a:path>
              </a:pathLst>
            </a:custGeom>
            <a:solidFill>
              <a:srgbClr val="FFFFFF"/>
            </a:solidFill>
          </p:spPr>
          <p:txBody>
            <a:bodyPr wrap="square" lIns="0" tIns="0" rIns="0" bIns="0" rtlCol="0"/>
            <a:lstStyle/>
            <a:p>
              <a:endParaRPr/>
            </a:p>
          </p:txBody>
        </p:sp>
        <p:sp>
          <p:nvSpPr>
            <p:cNvPr id="6" name="object 6"/>
            <p:cNvSpPr/>
            <p:nvPr/>
          </p:nvSpPr>
          <p:spPr>
            <a:xfrm>
              <a:off x="310874" y="1871121"/>
              <a:ext cx="2778125" cy="3819525"/>
            </a:xfrm>
            <a:custGeom>
              <a:avLst/>
              <a:gdLst/>
              <a:ahLst/>
              <a:cxnLst/>
              <a:rect l="l" t="t" r="r" b="b"/>
              <a:pathLst>
                <a:path w="2778125" h="3819525">
                  <a:moveTo>
                    <a:pt x="0" y="108842"/>
                  </a:move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lnTo>
                    <a:pt x="108839" y="3819292"/>
                  </a:lnTo>
                  <a:lnTo>
                    <a:pt x="66474" y="3810739"/>
                  </a:lnTo>
                  <a:lnTo>
                    <a:pt x="31878" y="3787414"/>
                  </a:lnTo>
                  <a:lnTo>
                    <a:pt x="8553" y="3752815"/>
                  </a:lnTo>
                  <a:lnTo>
                    <a:pt x="0" y="3710442"/>
                  </a:lnTo>
                  <a:lnTo>
                    <a:pt x="0" y="108842"/>
                  </a:lnTo>
                  <a:close/>
                </a:path>
              </a:pathLst>
            </a:custGeom>
            <a:ln w="9524">
              <a:solidFill>
                <a:srgbClr val="D8D8D8"/>
              </a:solidFill>
            </a:ln>
          </p:spPr>
          <p:txBody>
            <a:bodyPr wrap="square" lIns="0" tIns="0" rIns="0" bIns="0" rtlCol="0"/>
            <a:lstStyle/>
            <a:p>
              <a:endParaRPr/>
            </a:p>
          </p:txBody>
        </p:sp>
        <p:sp>
          <p:nvSpPr>
            <p:cNvPr id="7" name="object 7"/>
            <p:cNvSpPr/>
            <p:nvPr/>
          </p:nvSpPr>
          <p:spPr>
            <a:xfrm>
              <a:off x="437139" y="2090060"/>
              <a:ext cx="2677854" cy="267785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62443"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3418"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0" name="object 10"/>
            <p:cNvSpPr/>
            <p:nvPr/>
          </p:nvSpPr>
          <p:spPr>
            <a:xfrm>
              <a:off x="3343418"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11" name="object 11"/>
          <p:cNvSpPr txBox="1"/>
          <p:nvPr/>
        </p:nvSpPr>
        <p:spPr>
          <a:xfrm>
            <a:off x="1034978" y="4873018"/>
            <a:ext cx="1330960" cy="726440"/>
          </a:xfrm>
          <a:prstGeom prst="rect">
            <a:avLst/>
          </a:prstGeom>
        </p:spPr>
        <p:txBody>
          <a:bodyPr vert="horz" wrap="square" lIns="0" tIns="12700" rIns="0" bIns="0" rtlCol="0">
            <a:spAutoFit/>
          </a:bodyPr>
          <a:lstStyle/>
          <a:p>
            <a:pPr marL="12700" marR="5080" indent="116205">
              <a:lnSpc>
                <a:spcPct val="100000"/>
              </a:lnSpc>
              <a:spcBef>
                <a:spcPts val="100"/>
              </a:spcBef>
            </a:pPr>
            <a:r>
              <a:rPr sz="2300" spc="80" dirty="0">
                <a:solidFill>
                  <a:srgbClr val="595959"/>
                </a:solidFill>
                <a:latin typeface="Arial"/>
                <a:cs typeface="Arial"/>
              </a:rPr>
              <a:t>Punong  </a:t>
            </a:r>
            <a:r>
              <a:rPr sz="2300" spc="85" dirty="0">
                <a:solidFill>
                  <a:srgbClr val="595959"/>
                </a:solidFill>
                <a:latin typeface="Arial"/>
                <a:cs typeface="Arial"/>
              </a:rPr>
              <a:t>Ba</a:t>
            </a:r>
            <a:r>
              <a:rPr sz="2300" spc="25" dirty="0">
                <a:solidFill>
                  <a:srgbClr val="595959"/>
                </a:solidFill>
                <a:latin typeface="Arial"/>
                <a:cs typeface="Arial"/>
              </a:rPr>
              <a:t>r</a:t>
            </a:r>
            <a:r>
              <a:rPr sz="2300" spc="60" dirty="0">
                <a:solidFill>
                  <a:srgbClr val="595959"/>
                </a:solidFill>
                <a:latin typeface="Arial"/>
                <a:cs typeface="Arial"/>
              </a:rPr>
              <a:t>an</a:t>
            </a:r>
            <a:r>
              <a:rPr sz="2300" spc="25" dirty="0">
                <a:solidFill>
                  <a:srgbClr val="595959"/>
                </a:solidFill>
                <a:latin typeface="Arial"/>
                <a:cs typeface="Arial"/>
              </a:rPr>
              <a:t>g</a:t>
            </a:r>
            <a:r>
              <a:rPr sz="2300" spc="-35" dirty="0">
                <a:solidFill>
                  <a:srgbClr val="595959"/>
                </a:solidFill>
                <a:latin typeface="Arial"/>
                <a:cs typeface="Arial"/>
              </a:rPr>
              <a:t>a</a:t>
            </a:r>
            <a:r>
              <a:rPr sz="2300" spc="90" dirty="0">
                <a:solidFill>
                  <a:srgbClr val="595959"/>
                </a:solidFill>
                <a:latin typeface="Arial"/>
                <a:cs typeface="Arial"/>
              </a:rPr>
              <a:t>y</a:t>
            </a:r>
            <a:endParaRPr sz="2300">
              <a:latin typeface="Arial"/>
              <a:cs typeface="Arial"/>
            </a:endParaRPr>
          </a:p>
        </p:txBody>
      </p:sp>
      <p:sp>
        <p:nvSpPr>
          <p:cNvPr id="12" name="object 12"/>
          <p:cNvSpPr txBox="1"/>
          <p:nvPr/>
        </p:nvSpPr>
        <p:spPr>
          <a:xfrm>
            <a:off x="4023753" y="4864626"/>
            <a:ext cx="1354455" cy="726440"/>
          </a:xfrm>
          <a:prstGeom prst="rect">
            <a:avLst/>
          </a:prstGeom>
        </p:spPr>
        <p:txBody>
          <a:bodyPr vert="horz" wrap="square" lIns="0" tIns="12700" rIns="0" bIns="0" rtlCol="0">
            <a:spAutoFit/>
          </a:bodyPr>
          <a:lstStyle/>
          <a:p>
            <a:pPr marL="12700" marR="5080" indent="11430">
              <a:lnSpc>
                <a:spcPct val="100000"/>
              </a:lnSpc>
              <a:spcBef>
                <a:spcPts val="100"/>
              </a:spcBef>
            </a:pPr>
            <a:r>
              <a:rPr sz="2300" spc="50" dirty="0">
                <a:solidFill>
                  <a:srgbClr val="595959"/>
                </a:solidFill>
                <a:latin typeface="Arial"/>
                <a:cs typeface="Arial"/>
              </a:rPr>
              <a:t>Barangay  </a:t>
            </a:r>
            <a:r>
              <a:rPr sz="2300" spc="-95" dirty="0">
                <a:solidFill>
                  <a:srgbClr val="595959"/>
                </a:solidFill>
                <a:latin typeface="Arial"/>
                <a:cs typeface="Arial"/>
              </a:rPr>
              <a:t>T</a:t>
            </a:r>
            <a:r>
              <a:rPr sz="2300" spc="105" dirty="0">
                <a:solidFill>
                  <a:srgbClr val="595959"/>
                </a:solidFill>
                <a:latin typeface="Arial"/>
                <a:cs typeface="Arial"/>
              </a:rPr>
              <a:t>r</a:t>
            </a:r>
            <a:r>
              <a:rPr sz="2300" spc="60" dirty="0">
                <a:solidFill>
                  <a:srgbClr val="595959"/>
                </a:solidFill>
                <a:latin typeface="Arial"/>
                <a:cs typeface="Arial"/>
              </a:rPr>
              <a:t>easu</a:t>
            </a:r>
            <a:r>
              <a:rPr sz="2300" dirty="0">
                <a:solidFill>
                  <a:srgbClr val="595959"/>
                </a:solidFill>
                <a:latin typeface="Arial"/>
                <a:cs typeface="Arial"/>
              </a:rPr>
              <a:t>r</a:t>
            </a:r>
            <a:r>
              <a:rPr sz="2300" spc="100" dirty="0">
                <a:solidFill>
                  <a:srgbClr val="595959"/>
                </a:solidFill>
                <a:latin typeface="Arial"/>
                <a:cs typeface="Arial"/>
              </a:rPr>
              <a:t>er</a:t>
            </a:r>
            <a:endParaRPr sz="2300">
              <a:latin typeface="Arial"/>
              <a:cs typeface="Arial"/>
            </a:endParaRPr>
          </a:p>
        </p:txBody>
      </p:sp>
      <p:grpSp>
        <p:nvGrpSpPr>
          <p:cNvPr id="13" name="object 13"/>
          <p:cNvGrpSpPr/>
          <p:nvPr/>
        </p:nvGrpSpPr>
        <p:grpSpPr>
          <a:xfrm>
            <a:off x="6205137" y="1790146"/>
            <a:ext cx="5752465" cy="3981450"/>
            <a:chOff x="6205137" y="1790146"/>
            <a:chExt cx="5752465" cy="3981450"/>
          </a:xfrm>
        </p:grpSpPr>
        <p:sp>
          <p:nvSpPr>
            <p:cNvPr id="14" name="object 14"/>
            <p:cNvSpPr/>
            <p:nvPr/>
          </p:nvSpPr>
          <p:spPr>
            <a:xfrm>
              <a:off x="6205137"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86112"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6" name="object 16"/>
            <p:cNvSpPr/>
            <p:nvPr/>
          </p:nvSpPr>
          <p:spPr>
            <a:xfrm>
              <a:off x="6286112"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sp>
          <p:nvSpPr>
            <p:cNvPr id="17" name="object 17"/>
            <p:cNvSpPr/>
            <p:nvPr/>
          </p:nvSpPr>
          <p:spPr>
            <a:xfrm>
              <a:off x="9117531"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198506"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9" name="object 19"/>
            <p:cNvSpPr/>
            <p:nvPr/>
          </p:nvSpPr>
          <p:spPr>
            <a:xfrm>
              <a:off x="9198506"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20" name="object 20"/>
          <p:cNvSpPr txBox="1"/>
          <p:nvPr/>
        </p:nvSpPr>
        <p:spPr>
          <a:xfrm>
            <a:off x="6614330" y="4560335"/>
            <a:ext cx="1998345" cy="1031240"/>
          </a:xfrm>
          <a:prstGeom prst="rect">
            <a:avLst/>
          </a:prstGeom>
        </p:spPr>
        <p:txBody>
          <a:bodyPr vert="horz" wrap="square" lIns="0" tIns="12700" rIns="0" bIns="0" rtlCol="0">
            <a:spAutoFit/>
          </a:bodyPr>
          <a:lstStyle/>
          <a:p>
            <a:pPr marL="12700" marR="5080" indent="-1270" algn="ctr">
              <a:lnSpc>
                <a:spcPct val="100000"/>
              </a:lnSpc>
              <a:spcBef>
                <a:spcPts val="100"/>
              </a:spcBef>
            </a:pPr>
            <a:r>
              <a:rPr sz="2200" spc="35" dirty="0">
                <a:solidFill>
                  <a:srgbClr val="595959"/>
                </a:solidFill>
                <a:latin typeface="Arial"/>
                <a:cs typeface="Arial"/>
              </a:rPr>
              <a:t>Chairman,  </a:t>
            </a:r>
            <a:r>
              <a:rPr sz="2200" spc="120" dirty="0">
                <a:solidFill>
                  <a:srgbClr val="595959"/>
                </a:solidFill>
                <a:latin typeface="Arial"/>
                <a:cs typeface="Arial"/>
              </a:rPr>
              <a:t>Committee </a:t>
            </a:r>
            <a:r>
              <a:rPr sz="2200" spc="80" dirty="0">
                <a:solidFill>
                  <a:srgbClr val="595959"/>
                </a:solidFill>
                <a:latin typeface="Arial"/>
                <a:cs typeface="Arial"/>
              </a:rPr>
              <a:t>on  </a:t>
            </a:r>
            <a:r>
              <a:rPr sz="2200" spc="140" dirty="0">
                <a:solidFill>
                  <a:srgbClr val="595959"/>
                </a:solidFill>
                <a:latin typeface="Arial"/>
                <a:cs typeface="Arial"/>
              </a:rPr>
              <a:t>App</a:t>
            </a:r>
            <a:r>
              <a:rPr sz="2200" spc="45" dirty="0">
                <a:solidFill>
                  <a:srgbClr val="595959"/>
                </a:solidFill>
                <a:latin typeface="Arial"/>
                <a:cs typeface="Arial"/>
              </a:rPr>
              <a:t>r</a:t>
            </a:r>
            <a:r>
              <a:rPr sz="2200" spc="70" dirty="0">
                <a:solidFill>
                  <a:srgbClr val="595959"/>
                </a:solidFill>
                <a:latin typeface="Arial"/>
                <a:cs typeface="Arial"/>
              </a:rPr>
              <a:t>opri</a:t>
            </a:r>
            <a:r>
              <a:rPr sz="2200" spc="60" dirty="0">
                <a:solidFill>
                  <a:srgbClr val="595959"/>
                </a:solidFill>
                <a:latin typeface="Arial"/>
                <a:cs typeface="Arial"/>
              </a:rPr>
              <a:t>a</a:t>
            </a:r>
            <a:r>
              <a:rPr sz="2200" spc="105" dirty="0">
                <a:solidFill>
                  <a:srgbClr val="595959"/>
                </a:solidFill>
                <a:latin typeface="Arial"/>
                <a:cs typeface="Arial"/>
              </a:rPr>
              <a:t>tions</a:t>
            </a:r>
            <a:endParaRPr sz="2200">
              <a:latin typeface="Arial"/>
              <a:cs typeface="Arial"/>
            </a:endParaRPr>
          </a:p>
        </p:txBody>
      </p:sp>
      <p:grpSp>
        <p:nvGrpSpPr>
          <p:cNvPr id="21" name="object 21"/>
          <p:cNvGrpSpPr/>
          <p:nvPr/>
        </p:nvGrpSpPr>
        <p:grpSpPr>
          <a:xfrm>
            <a:off x="3566892" y="2048993"/>
            <a:ext cx="8147684" cy="2480310"/>
            <a:chOff x="3566892" y="2048993"/>
            <a:chExt cx="8147684" cy="2480310"/>
          </a:xfrm>
        </p:grpSpPr>
        <p:sp>
          <p:nvSpPr>
            <p:cNvPr id="22" name="object 22"/>
            <p:cNvSpPr/>
            <p:nvPr/>
          </p:nvSpPr>
          <p:spPr>
            <a:xfrm>
              <a:off x="3566892" y="2048993"/>
              <a:ext cx="2389407" cy="238939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433936" y="2090695"/>
              <a:ext cx="2409295" cy="24092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9305006" y="2119445"/>
              <a:ext cx="2409295" cy="2409295"/>
            </a:xfrm>
            <a:prstGeom prst="rect">
              <a:avLst/>
            </a:prstGeom>
            <a:blipFill>
              <a:blip r:embed="rId8" cstate="print"/>
              <a:stretch>
                <a:fillRect/>
              </a:stretch>
            </a:blipFill>
          </p:spPr>
          <p:txBody>
            <a:bodyPr wrap="square" lIns="0" tIns="0" rIns="0" bIns="0" rtlCol="0"/>
            <a:lstStyle/>
            <a:p>
              <a:endParaRPr/>
            </a:p>
          </p:txBody>
        </p:sp>
      </p:grpSp>
      <p:sp>
        <p:nvSpPr>
          <p:cNvPr id="25" name="object 25"/>
          <p:cNvSpPr txBox="1"/>
          <p:nvPr/>
        </p:nvSpPr>
        <p:spPr>
          <a:xfrm>
            <a:off x="9546966" y="4873027"/>
            <a:ext cx="2005964" cy="726440"/>
          </a:xfrm>
          <a:prstGeom prst="rect">
            <a:avLst/>
          </a:prstGeom>
        </p:spPr>
        <p:txBody>
          <a:bodyPr vert="horz" wrap="square" lIns="0" tIns="12700" rIns="0" bIns="0" rtlCol="0">
            <a:spAutoFit/>
          </a:bodyPr>
          <a:lstStyle/>
          <a:p>
            <a:pPr marL="205104" marR="5080" indent="-193040">
              <a:lnSpc>
                <a:spcPct val="100000"/>
              </a:lnSpc>
              <a:spcBef>
                <a:spcPts val="100"/>
              </a:spcBef>
            </a:pPr>
            <a:r>
              <a:rPr sz="2300" spc="85" dirty="0">
                <a:solidFill>
                  <a:srgbClr val="595959"/>
                </a:solidFill>
                <a:latin typeface="Arial"/>
                <a:cs typeface="Arial"/>
              </a:rPr>
              <a:t>City/Municipal  </a:t>
            </a:r>
            <a:r>
              <a:rPr sz="2300" spc="100" dirty="0">
                <a:solidFill>
                  <a:srgbClr val="595959"/>
                </a:solidFill>
                <a:latin typeface="Arial"/>
                <a:cs typeface="Arial"/>
              </a:rPr>
              <a:t>Accountant</a:t>
            </a:r>
            <a:endParaRPr sz="23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746760" y="5002598"/>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746760" y="3505200"/>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746760" y="2106999"/>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615539" y="1880773"/>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9" name="Freeform 8"/>
          <p:cNvSpPr/>
          <p:nvPr/>
        </p:nvSpPr>
        <p:spPr>
          <a:xfrm>
            <a:off x="746762" y="16764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APPROPRIATION</a:t>
            </a:r>
          </a:p>
        </p:txBody>
      </p:sp>
      <p:sp>
        <p:nvSpPr>
          <p:cNvPr id="10" name="Freeform 9"/>
          <p:cNvSpPr/>
          <p:nvPr/>
        </p:nvSpPr>
        <p:spPr>
          <a:xfrm>
            <a:off x="746762" y="2209800"/>
            <a:ext cx="11033758"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An authorization made by ordinance, directing the payment of goods and services from local government funds under specified conditions or purposes.</a:t>
            </a:r>
          </a:p>
          <a:p>
            <a:pPr marL="128588" lvl="1" indent="-128588" algn="just" defTabSz="633413">
              <a:lnSpc>
                <a:spcPct val="90000"/>
              </a:lnSpc>
              <a:spcBef>
                <a:spcPct val="0"/>
              </a:spcBef>
              <a:spcAft>
                <a:spcPct val="15000"/>
              </a:spcAft>
              <a:buChar char="••"/>
            </a:pPr>
            <a:endParaRPr lang="en-PH" sz="1900" dirty="0">
              <a:solidFill>
                <a:schemeClr val="tx1"/>
              </a:solidFill>
              <a:latin typeface="Franklin Gothic Medium Cond" panose="020B0606030402020204" pitchFamily="34" charset="0"/>
            </a:endParaRPr>
          </a:p>
        </p:txBody>
      </p:sp>
      <p:sp>
        <p:nvSpPr>
          <p:cNvPr id="11" name="Freeform 10"/>
          <p:cNvSpPr/>
          <p:nvPr/>
        </p:nvSpPr>
        <p:spPr>
          <a:xfrm>
            <a:off x="3615539" y="3270429"/>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2" name="Freeform 11"/>
          <p:cNvSpPr/>
          <p:nvPr/>
        </p:nvSpPr>
        <p:spPr>
          <a:xfrm>
            <a:off x="746762" y="3074602"/>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ALLOTMENT</a:t>
            </a:r>
          </a:p>
        </p:txBody>
      </p:sp>
      <p:sp>
        <p:nvSpPr>
          <p:cNvPr id="13" name="Freeform 12"/>
          <p:cNvSpPr/>
          <p:nvPr/>
        </p:nvSpPr>
        <p:spPr>
          <a:xfrm>
            <a:off x="746760" y="3634474"/>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authorization issued by the Local chief Executive (LCE) to a Department / Office of the LGU which allows it to incur obligations for specified amounts within its appropriations.</a:t>
            </a:r>
          </a:p>
        </p:txBody>
      </p:sp>
      <p:sp>
        <p:nvSpPr>
          <p:cNvPr id="14" name="Freeform 13"/>
          <p:cNvSpPr/>
          <p:nvPr/>
        </p:nvSpPr>
        <p:spPr>
          <a:xfrm>
            <a:off x="3615539" y="4507684"/>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5" name="Freeform 14"/>
          <p:cNvSpPr/>
          <p:nvPr/>
        </p:nvSpPr>
        <p:spPr>
          <a:xfrm>
            <a:off x="746762" y="45720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OBLIGATION</a:t>
            </a:r>
          </a:p>
        </p:txBody>
      </p:sp>
      <p:sp>
        <p:nvSpPr>
          <p:cNvPr id="16" name="Freeform 15"/>
          <p:cNvSpPr/>
          <p:nvPr/>
        </p:nvSpPr>
        <p:spPr>
          <a:xfrm>
            <a:off x="746760" y="5105400"/>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specific amount within the allotment which is committed to be paid by the LGU for any lawful expenditure made by an accountable officer for and in behalf of the LGU concerned.</a:t>
            </a:r>
          </a:p>
        </p:txBody>
      </p:sp>
      <p:sp>
        <p:nvSpPr>
          <p:cNvPr id="21" name="TextBox 20">
            <a:extLst>
              <a:ext uri="{FF2B5EF4-FFF2-40B4-BE49-F238E27FC236}">
                <a16:creationId xmlns:a16="http://schemas.microsoft.com/office/drawing/2014/main" id="{A00D5856-06AA-4EE4-9DA6-49750266525A}"/>
              </a:ext>
            </a:extLst>
          </p:cNvPr>
          <p:cNvSpPr txBox="1"/>
          <p:nvPr/>
        </p:nvSpPr>
        <p:spPr>
          <a:xfrm>
            <a:off x="1374913" y="717342"/>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BUDGET EXECUTION</a:t>
            </a:r>
          </a:p>
        </p:txBody>
      </p:sp>
    </p:spTree>
    <p:extLst>
      <p:ext uri="{BB962C8B-B14F-4D97-AF65-F5344CB8AC3E}">
        <p14:creationId xmlns:p14="http://schemas.microsoft.com/office/powerpoint/2010/main" val="10752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ACCOUNTABILITY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332 (a), R.A. No. 7160</a:t>
            </a:r>
          </a:p>
        </p:txBody>
      </p:sp>
      <p:sp>
        <p:nvSpPr>
          <p:cNvPr id="7" name="Shape 586">
            <a:extLst>
              <a:ext uri="{FF2B5EF4-FFF2-40B4-BE49-F238E27FC236}">
                <a16:creationId xmlns:a16="http://schemas.microsoft.com/office/drawing/2014/main" id="{7CFAD202-EA06-4818-9D83-9C9D94BFEE78}"/>
              </a:ext>
            </a:extLst>
          </p:cNvPr>
          <p:cNvSpPr/>
          <p:nvPr/>
        </p:nvSpPr>
        <p:spPr>
          <a:xfrm>
            <a:off x="1597792" y="1800133"/>
            <a:ext cx="4650828"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8" name="TextBox 7">
            <a:extLst>
              <a:ext uri="{FF2B5EF4-FFF2-40B4-BE49-F238E27FC236}">
                <a16:creationId xmlns:a16="http://schemas.microsoft.com/office/drawing/2014/main" id="{D854A41B-3CF6-4528-A820-386A5AD81D14}"/>
              </a:ext>
            </a:extLst>
          </p:cNvPr>
          <p:cNvSpPr txBox="1"/>
          <p:nvPr/>
        </p:nvSpPr>
        <p:spPr>
          <a:xfrm>
            <a:off x="1819601" y="2227944"/>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for the execution of the annual and supplemental budgets and the </a:t>
            </a:r>
            <a:r>
              <a:rPr lang="en-US" sz="2800" b="1" i="1" noProof="1">
                <a:latin typeface="Segoe UI Light" panose="020B0502040204020203" pitchFamily="34" charset="0"/>
                <a:cs typeface="Segoe UI Light" panose="020B0502040204020203" pitchFamily="34" charset="0"/>
              </a:rPr>
              <a:t>accountability shall be vested primarily in the LCE</a:t>
            </a:r>
            <a:r>
              <a:rPr lang="en-US" sz="2800" i="1" noProof="1">
                <a:latin typeface="Segoe UI Light" panose="020B0502040204020203" pitchFamily="34" charset="0"/>
                <a:cs typeface="Segoe UI Light" panose="020B0502040204020203" pitchFamily="34" charset="0"/>
              </a:rPr>
              <a:t>. </a:t>
            </a:r>
          </a:p>
        </p:txBody>
      </p:sp>
      <p:sp>
        <p:nvSpPr>
          <p:cNvPr id="9" name="TextBox 8">
            <a:extLst>
              <a:ext uri="{FF2B5EF4-FFF2-40B4-BE49-F238E27FC236}">
                <a16:creationId xmlns:a16="http://schemas.microsoft.com/office/drawing/2014/main" id="{1D726B64-5158-4017-B9CD-304B76317859}"/>
              </a:ext>
            </a:extLst>
          </p:cNvPr>
          <p:cNvSpPr txBox="1"/>
          <p:nvPr/>
        </p:nvSpPr>
        <p:spPr>
          <a:xfrm>
            <a:off x="3206276" y="5215333"/>
            <a:ext cx="2832137" cy="369332"/>
          </a:xfrm>
          <a:prstGeom prst="rect">
            <a:avLst/>
          </a:prstGeom>
          <a:noFill/>
        </p:spPr>
        <p:txBody>
          <a:bodyPr wrap="square">
            <a:spAutoFit/>
          </a:bodyPr>
          <a:lstStyle/>
          <a:p>
            <a:pPr algn="just" defTabSz="342900"/>
            <a:r>
              <a:rPr lang="en-PH" sz="1800" dirty="0">
                <a:latin typeface="Segoe UI Light" panose="020B0502040204020203" pitchFamily="34" charset="0"/>
                <a:cs typeface="Segoe UI Light" panose="020B0502040204020203" pitchFamily="34" charset="0"/>
              </a:rPr>
              <a:t>- Sections 320, RA No. 7160</a:t>
            </a:r>
          </a:p>
        </p:txBody>
      </p:sp>
      <p:sp>
        <p:nvSpPr>
          <p:cNvPr id="10" name="Shape 586">
            <a:extLst>
              <a:ext uri="{FF2B5EF4-FFF2-40B4-BE49-F238E27FC236}">
                <a16:creationId xmlns:a16="http://schemas.microsoft.com/office/drawing/2014/main" id="{3F0E069D-550B-477B-B25E-704AE360237E}"/>
              </a:ext>
            </a:extLst>
          </p:cNvPr>
          <p:cNvSpPr/>
          <p:nvPr/>
        </p:nvSpPr>
        <p:spPr>
          <a:xfrm>
            <a:off x="6563928" y="1800133"/>
            <a:ext cx="4650829"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1" name="TextBox 10">
            <a:extLst>
              <a:ext uri="{FF2B5EF4-FFF2-40B4-BE49-F238E27FC236}">
                <a16:creationId xmlns:a16="http://schemas.microsoft.com/office/drawing/2014/main" id="{90391EC4-E68A-4566-8B15-0486B4055099}"/>
              </a:ext>
            </a:extLst>
          </p:cNvPr>
          <p:cNvSpPr txBox="1"/>
          <p:nvPr/>
        </p:nvSpPr>
        <p:spPr>
          <a:xfrm>
            <a:off x="6819772" y="2144443"/>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Fiscal responsibility shall be shared by all those exercising authority over the financial affairs, transactions, and operations of the LGUs.</a:t>
            </a:r>
          </a:p>
        </p:txBody>
      </p:sp>
      <p:sp>
        <p:nvSpPr>
          <p:cNvPr id="13" name="TextBox 12">
            <a:extLst>
              <a:ext uri="{FF2B5EF4-FFF2-40B4-BE49-F238E27FC236}">
                <a16:creationId xmlns:a16="http://schemas.microsoft.com/office/drawing/2014/main" id="{1F8ADF25-1104-4C26-962C-CE1BDAE19B3F}"/>
              </a:ext>
            </a:extLst>
          </p:cNvPr>
          <p:cNvSpPr txBox="1"/>
          <p:nvPr/>
        </p:nvSpPr>
        <p:spPr>
          <a:xfrm>
            <a:off x="6918221" y="5215333"/>
            <a:ext cx="4139140" cy="369332"/>
          </a:xfrm>
          <a:prstGeom prst="rect">
            <a:avLst/>
          </a:prstGeom>
          <a:noFill/>
        </p:spPr>
        <p:txBody>
          <a:bodyPr wrap="square">
            <a:spAutoFit/>
          </a:bodyPr>
          <a:lstStyle/>
          <a:p>
            <a:pPr algn="r" defTabSz="342900"/>
            <a:r>
              <a:rPr lang="en-US" dirty="0">
                <a:latin typeface="Segoe UI Light" panose="020B0502040204020203" pitchFamily="34" charset="0"/>
                <a:cs typeface="Segoe UI Light" panose="020B0502040204020203" pitchFamily="34" charset="0"/>
              </a:rPr>
              <a:t>- Section 305 (I) , R.A. No. 7160</a:t>
            </a:r>
          </a:p>
        </p:txBody>
      </p:sp>
    </p:spTree>
    <p:extLst>
      <p:ext uri="{BB962C8B-B14F-4D97-AF65-F5344CB8AC3E}">
        <p14:creationId xmlns:p14="http://schemas.microsoft.com/office/powerpoint/2010/main" val="25297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p:bldP spid="9" grpId="0"/>
      <p:bldP spid="10" grpId="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69011"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740904"/>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1861406"/>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2981908"/>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139733"/>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643938"/>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01</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764363"/>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02</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2884788"/>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03</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042534"/>
            <a:ext cx="6400799" cy="969818"/>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04</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697504"/>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Record all collections from taxes, fees, charges and contributions due or accruing to the barangay in the Income Books of Account under the General Fund.</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798779"/>
            <a:ext cx="4943993" cy="830997"/>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Issue an official receipt for all taxes, fees, charges and contribution collected. </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2903218"/>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Deposit all collections in the depository account     maintained in the name of the barangay within five (5) days after receipt.</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39354" y="4087899"/>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Collect Real Property Taxes and such other taxes as may be imposed by province/city/municipality that are due in the barangay</a:t>
            </a:r>
          </a:p>
        </p:txBody>
      </p:sp>
      <p:sp>
        <p:nvSpPr>
          <p:cNvPr id="55" name="Rectangle 54">
            <a:extLst>
              <a:ext uri="{FF2B5EF4-FFF2-40B4-BE49-F238E27FC236}">
                <a16:creationId xmlns:a16="http://schemas.microsoft.com/office/drawing/2014/main" id="{00350949-E9F2-4B95-8D52-089C838A2B8E}"/>
              </a:ext>
            </a:extLst>
          </p:cNvPr>
          <p:cNvSpPr/>
          <p:nvPr/>
        </p:nvSpPr>
        <p:spPr>
          <a:xfrm>
            <a:off x="5240884" y="5206532"/>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36AB55B-6E6B-436A-8960-99ACA22EA98A}"/>
              </a:ext>
            </a:extLst>
          </p:cNvPr>
          <p:cNvGrpSpPr/>
          <p:nvPr/>
        </p:nvGrpSpPr>
        <p:grpSpPr>
          <a:xfrm>
            <a:off x="5130047" y="5109333"/>
            <a:ext cx="6400799" cy="969818"/>
            <a:chOff x="3925455" y="1191491"/>
            <a:chExt cx="6400799" cy="969818"/>
          </a:xfrm>
        </p:grpSpPr>
        <p:sp>
          <p:nvSpPr>
            <p:cNvPr id="57" name="Rectangle 56">
              <a:extLst>
                <a:ext uri="{FF2B5EF4-FFF2-40B4-BE49-F238E27FC236}">
                  <a16:creationId xmlns:a16="http://schemas.microsoft.com/office/drawing/2014/main" id="{0F2DAABC-6B95-4B51-9839-0B478412FA94}"/>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B654A4E-4448-430A-9409-AA81248C7564}"/>
                </a:ext>
              </a:extLst>
            </p:cNvPr>
            <p:cNvGrpSpPr/>
            <p:nvPr/>
          </p:nvGrpSpPr>
          <p:grpSpPr>
            <a:xfrm>
              <a:off x="3925455" y="1191491"/>
              <a:ext cx="1178646" cy="969818"/>
              <a:chOff x="3925455" y="1191491"/>
              <a:chExt cx="1178646" cy="969818"/>
            </a:xfrm>
          </p:grpSpPr>
          <p:sp>
            <p:nvSpPr>
              <p:cNvPr id="59" name="Rectangle 58">
                <a:extLst>
                  <a:ext uri="{FF2B5EF4-FFF2-40B4-BE49-F238E27FC236}">
                    <a16:creationId xmlns:a16="http://schemas.microsoft.com/office/drawing/2014/main" id="{CD9C8904-6C8F-48F2-A653-A071DF8D56CA}"/>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05</a:t>
                </a:r>
              </a:p>
            </p:txBody>
          </p:sp>
          <p:sp>
            <p:nvSpPr>
              <p:cNvPr id="60" name="Isosceles Triangle 59">
                <a:extLst>
                  <a:ext uri="{FF2B5EF4-FFF2-40B4-BE49-F238E27FC236}">
                    <a16:creationId xmlns:a16="http://schemas.microsoft.com/office/drawing/2014/main" id="{6FD6F063-B265-4C75-8D53-F225B48664BF}"/>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TextBox 60">
            <a:extLst>
              <a:ext uri="{FF2B5EF4-FFF2-40B4-BE49-F238E27FC236}">
                <a16:creationId xmlns:a16="http://schemas.microsoft.com/office/drawing/2014/main" id="{559A0C5D-4308-4B72-944B-F08D5757B9E1}"/>
              </a:ext>
            </a:extLst>
          </p:cNvPr>
          <p:cNvSpPr txBox="1"/>
          <p:nvPr/>
        </p:nvSpPr>
        <p:spPr>
          <a:xfrm>
            <a:off x="6442465" y="5136037"/>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Record all obligations and disbursements in the Expenditure Books of Accounts under the General Fund.</a:t>
            </a:r>
          </a:p>
        </p:txBody>
      </p:sp>
    </p:spTree>
    <p:extLst>
      <p:ext uri="{BB962C8B-B14F-4D97-AF65-F5344CB8AC3E}">
        <p14:creationId xmlns:p14="http://schemas.microsoft.com/office/powerpoint/2010/main" val="1219736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31689"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908855"/>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2029357"/>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3149859"/>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307684"/>
            <a:ext cx="6387161" cy="174785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811889"/>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06</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932314"/>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07</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3052739"/>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08</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210484"/>
            <a:ext cx="6400799" cy="1754325"/>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09</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865455"/>
            <a:ext cx="4943993" cy="954107"/>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Segregate all expenditure levels by sector.</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966730"/>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Post in a conspicuous place in the Barangay the income earned for the quarter and where it was spent.</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3127152"/>
            <a:ext cx="4943993" cy="738664"/>
          </a:xfrm>
          <a:prstGeom prst="rect">
            <a:avLst/>
          </a:prstGeom>
          <a:noFill/>
        </p:spPr>
        <p:txBody>
          <a:bodyPr wrap="square" lIns="0" rIns="0" rtlCol="0" anchor="t">
            <a:spAutoFit/>
          </a:bodyPr>
          <a:lstStyle/>
          <a:p>
            <a:pPr algn="just"/>
            <a:r>
              <a:rPr lang="en-US" sz="2100" dirty="0">
                <a:latin typeface="Franklin Gothic Medium Cond" panose="020B0606030402020204" pitchFamily="34" charset="0"/>
              </a:rPr>
              <a:t>Post in a conspicuous place the three (3) Barangay Budget Accountability Forms No. 1 to 3.</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20693" y="4274511"/>
            <a:ext cx="4943993" cy="1631216"/>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2000" dirty="0">
                <a:latin typeface="Franklin Gothic Medium Cond" panose="020B0606030402020204" pitchFamily="34" charset="0"/>
              </a:rPr>
              <a:t>Monitor and evaluate performance</a:t>
            </a:r>
          </a:p>
          <a:p>
            <a:pPr marL="285750" indent="-285750" algn="just">
              <a:buFont typeface="Arial" panose="020B0604020202020204" pitchFamily="34" charset="0"/>
              <a:buChar char="•"/>
            </a:pPr>
            <a:r>
              <a:rPr lang="en-US" sz="2000" dirty="0">
                <a:latin typeface="Franklin Gothic Medium Cond" panose="020B0606030402020204" pitchFamily="34" charset="0"/>
              </a:rPr>
              <a:t>Monitor actual results of service delivery and implementation of development projects.</a:t>
            </a:r>
          </a:p>
          <a:p>
            <a:pPr marL="285750" indent="-285750" algn="just">
              <a:buFont typeface="Arial" panose="020B0604020202020204" pitchFamily="34" charset="0"/>
              <a:buChar char="•"/>
            </a:pPr>
            <a:r>
              <a:rPr lang="en-US" sz="2000" dirty="0">
                <a:latin typeface="Franklin Gothic Medium Cond" panose="020B0606030402020204" pitchFamily="34" charset="0"/>
              </a:rPr>
              <a:t>Compare actual results with planned targets.</a:t>
            </a:r>
          </a:p>
          <a:p>
            <a:pPr marL="285750" indent="-285750" algn="just">
              <a:buFont typeface="Arial" panose="020B0604020202020204" pitchFamily="34" charset="0"/>
              <a:buChar char="•"/>
            </a:pPr>
            <a:r>
              <a:rPr lang="en-US" sz="2000" dirty="0">
                <a:latin typeface="Franklin Gothic Medium Cond" panose="020B0606030402020204" pitchFamily="34" charset="0"/>
              </a:rPr>
              <a:t>Provide corrective actions for negative deviations.</a:t>
            </a:r>
          </a:p>
        </p:txBody>
      </p:sp>
    </p:spTree>
    <p:extLst>
      <p:ext uri="{BB962C8B-B14F-4D97-AF65-F5344CB8AC3E}">
        <p14:creationId xmlns:p14="http://schemas.microsoft.com/office/powerpoint/2010/main" val="3862514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Font typeface="Arial" panose="020B0604020202020204" pitchFamily="34" charset="0"/>
              <a:buNone/>
            </a:pPr>
            <a:r>
              <a:rPr lang="en-US" altLang="en-US" sz="1100" b="1"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2102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5EC-34EC-4BCA-8344-5997E640ADD3}"/>
              </a:ext>
            </a:extLst>
          </p:cNvPr>
          <p:cNvSpPr>
            <a:spLocks noGrp="1"/>
          </p:cNvSpPr>
          <p:nvPr>
            <p:ph type="title"/>
          </p:nvPr>
        </p:nvSpPr>
        <p:spPr>
          <a:xfrm>
            <a:off x="433756" y="2242754"/>
            <a:ext cx="6099717" cy="223722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SANGGUNIANG KABATAAN PLANNING AND BUDGETING</a:t>
            </a:r>
            <a:endParaRPr lang="en-PH"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3" descr="C:\Users\blagunay\Desktop\Pub Icons (Others)\download.png">
            <a:extLst>
              <a:ext uri="{FF2B5EF4-FFF2-40B4-BE49-F238E27FC236}">
                <a16:creationId xmlns:a16="http://schemas.microsoft.com/office/drawing/2014/main" id="{F20D4443-7B41-4A75-AB3A-CF2FEBF6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28" y="4966321"/>
            <a:ext cx="63500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5C5A14-3716-4D5B-B180-0129E376C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289" y="515832"/>
            <a:ext cx="842319" cy="842319"/>
          </a:xfrm>
          <a:prstGeom prst="rect">
            <a:avLst/>
          </a:prstGeom>
        </p:spPr>
      </p:pic>
      <p:sp>
        <p:nvSpPr>
          <p:cNvPr id="8" name="TextBox 7">
            <a:extLst>
              <a:ext uri="{FF2B5EF4-FFF2-40B4-BE49-F238E27FC236}">
                <a16:creationId xmlns:a16="http://schemas.microsoft.com/office/drawing/2014/main" id="{C249ECB7-A57F-4374-AABC-496234829E79}"/>
              </a:ext>
            </a:extLst>
          </p:cNvPr>
          <p:cNvSpPr txBox="1"/>
          <p:nvPr/>
        </p:nvSpPr>
        <p:spPr>
          <a:xfrm>
            <a:off x="413630" y="1457172"/>
            <a:ext cx="6097639" cy="338554"/>
          </a:xfrm>
          <a:prstGeom prst="rect">
            <a:avLst/>
          </a:prstGeom>
          <a:noFill/>
        </p:spPr>
        <p:txBody>
          <a:bodyPr wrap="square" rtlCol="0">
            <a:spAutoFit/>
          </a:bodyPr>
          <a:lstStyle/>
          <a:p>
            <a:pPr algn="ctr"/>
            <a:r>
              <a:rPr lang="en-PH" sz="1600" dirty="0">
                <a:latin typeface="Book Antiqua" panose="02040602050305030304" pitchFamily="18" charset="0"/>
                <a:ea typeface="Tahoma" panose="020B0604030504040204" pitchFamily="34" charset="0"/>
                <a:cs typeface="Tahoma" panose="020B0604030504040204" pitchFamily="34" charset="0"/>
              </a:rPr>
              <a:t>DEPARTMENT OF BUDGET AND MANAGEMENT</a:t>
            </a:r>
          </a:p>
        </p:txBody>
      </p:sp>
      <p:sp>
        <p:nvSpPr>
          <p:cNvPr id="9" name="TextBox 8">
            <a:extLst>
              <a:ext uri="{FF2B5EF4-FFF2-40B4-BE49-F238E27FC236}">
                <a16:creationId xmlns:a16="http://schemas.microsoft.com/office/drawing/2014/main" id="{19D9D40B-ACEE-45B1-9144-E1EBFD484D82}"/>
              </a:ext>
            </a:extLst>
          </p:cNvPr>
          <p:cNvSpPr txBox="1"/>
          <p:nvPr/>
        </p:nvSpPr>
        <p:spPr>
          <a:xfrm>
            <a:off x="125283" y="5618279"/>
            <a:ext cx="6674335" cy="738664"/>
          </a:xfrm>
          <a:prstGeom prst="rect">
            <a:avLst/>
          </a:prstGeom>
          <a:noFill/>
        </p:spPr>
        <p:txBody>
          <a:bodyPr wrap="square" rtlCol="0">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DIRECTOR JOHN ARIES S. MACASPAC</a:t>
            </a:r>
          </a:p>
          <a:p>
            <a:pPr algn="ctr"/>
            <a:r>
              <a:rPr lang="en-US" sz="1400" dirty="0">
                <a:latin typeface="Tahoma" panose="020B0604030504040204" pitchFamily="34" charset="0"/>
                <a:ea typeface="Tahoma" panose="020B0604030504040204" pitchFamily="34" charset="0"/>
                <a:cs typeface="Tahoma" panose="020B0604030504040204" pitchFamily="34" charset="0"/>
              </a:rPr>
              <a:t>Systems and Productivity Improvement Bureau</a:t>
            </a:r>
          </a:p>
          <a:p>
            <a:pPr algn="ctr"/>
            <a:r>
              <a:rPr lang="en-PH" sz="1400" dirty="0">
                <a:latin typeface="Tahoma" panose="020B0604030504040204" pitchFamily="34" charset="0"/>
                <a:ea typeface="Tahoma" panose="020B0604030504040204" pitchFamily="34" charset="0"/>
                <a:cs typeface="Tahoma" panose="020B0604030504040204" pitchFamily="34" charset="0"/>
              </a:rPr>
              <a:t>Department of Budget and Management</a:t>
            </a:r>
          </a:p>
        </p:txBody>
      </p:sp>
    </p:spTree>
    <p:extLst>
      <p:ext uri="{BB962C8B-B14F-4D97-AF65-F5344CB8AC3E}">
        <p14:creationId xmlns:p14="http://schemas.microsoft.com/office/powerpoint/2010/main" val="1530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369" y="2523129"/>
            <a:ext cx="6663522" cy="3043899"/>
          </a:xfrm>
          <a:noFill/>
        </p:spPr>
        <p:txBody>
          <a:bodyPr>
            <a:noAutofit/>
          </a:bodyPr>
          <a:lstStyle/>
          <a:p>
            <a:r>
              <a:rPr lang="en-US" sz="4000" b="1" dirty="0">
                <a:latin typeface="Franklin Gothic Demi Cond" panose="020B0706030402020204" pitchFamily="34" charset="0"/>
                <a:cs typeface="Times New Roman" panose="02020603050405020304" pitchFamily="18" charset="0"/>
              </a:rPr>
              <a:t>GUIDELINES ON THE </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APPROPRIATION, RELEASE, PLANNING AND BUDGETING PROCESS FOR THE</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SANGGUNIANG KABATAAN FUNDS</a:t>
            </a:r>
          </a:p>
        </p:txBody>
      </p:sp>
      <p:sp>
        <p:nvSpPr>
          <p:cNvPr id="7" name="TextBox 6">
            <a:extLst>
              <a:ext uri="{FF2B5EF4-FFF2-40B4-BE49-F238E27FC236}">
                <a16:creationId xmlns:a16="http://schemas.microsoft.com/office/drawing/2014/main" id="{84A3F5CD-243C-4520-B335-01B33E5C70BB}"/>
              </a:ext>
            </a:extLst>
          </p:cNvPr>
          <p:cNvSpPr txBox="1"/>
          <p:nvPr/>
        </p:nvSpPr>
        <p:spPr>
          <a:xfrm>
            <a:off x="282297" y="5660333"/>
            <a:ext cx="6663522" cy="276999"/>
          </a:xfrm>
          <a:prstGeom prst="rect">
            <a:avLst/>
          </a:prstGeom>
          <a:solidFill>
            <a:schemeClr val="bg2"/>
          </a:solidFill>
          <a:ln>
            <a:solidFill>
              <a:schemeClr val="bg2"/>
            </a:solidFill>
          </a:ln>
        </p:spPr>
        <p:txBody>
          <a:bodyPr wrap="square" rtlCol="0">
            <a:spAutoFit/>
          </a:bodyPr>
          <a:lstStyle/>
          <a:p>
            <a:pPr algn="ctr"/>
            <a:r>
              <a:rPr lang="pt-BR" sz="1200" b="1" i="1" spc="300" dirty="0">
                <a:solidFill>
                  <a:schemeClr val="tx1">
                    <a:lumMod val="75000"/>
                    <a:lumOff val="25000"/>
                  </a:schemeClr>
                </a:solidFill>
                <a:latin typeface="Century Gothic" panose="020B0502020202020204" pitchFamily="34" charset="0"/>
                <a:cs typeface="Times New Roman" panose="02020603050405020304" pitchFamily="18" charset="0"/>
              </a:rPr>
              <a:t>Joint Memorandum Circular No. 1 dated January 23, 2019</a:t>
            </a:r>
          </a:p>
        </p:txBody>
      </p:sp>
      <p:sp>
        <p:nvSpPr>
          <p:cNvPr id="8" name="TextBox 7">
            <a:extLst>
              <a:ext uri="{FF2B5EF4-FFF2-40B4-BE49-F238E27FC236}">
                <a16:creationId xmlns:a16="http://schemas.microsoft.com/office/drawing/2014/main" id="{FFAA7B79-286F-48ED-AB45-491141F78000}"/>
              </a:ext>
            </a:extLst>
          </p:cNvPr>
          <p:cNvSpPr txBox="1"/>
          <p:nvPr/>
        </p:nvSpPr>
        <p:spPr>
          <a:xfrm>
            <a:off x="498462" y="1821787"/>
            <a:ext cx="6231193" cy="738664"/>
          </a:xfrm>
          <a:prstGeom prst="rect">
            <a:avLst/>
          </a:prstGeom>
          <a:noFill/>
        </p:spPr>
        <p:txBody>
          <a:bodyPr wrap="non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BUDGET AND MANAGEMENT (DBM)</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THE INTERIOR AND LOCAL GOVERNMENT (DILG)</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NATIONAL YOUTH COMMISSION (NYC)</a:t>
            </a:r>
            <a:endParaRPr lang="en-PH"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19">
            <a:extLst>
              <a:ext uri="{FF2B5EF4-FFF2-40B4-BE49-F238E27FC236}">
                <a16:creationId xmlns:a16="http://schemas.microsoft.com/office/drawing/2014/main" id="{4FF340E7-0B1A-4930-BFE6-F0D1A61E4A50}"/>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3457" y="778413"/>
            <a:ext cx="928475" cy="92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national youth commission logo">
            <a:extLst>
              <a:ext uri="{FF2B5EF4-FFF2-40B4-BE49-F238E27FC236}">
                <a16:creationId xmlns:a16="http://schemas.microsoft.com/office/drawing/2014/main" id="{5D936AD4-FDA8-42E6-9C9E-13DBB1CDFB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187" y="794905"/>
            <a:ext cx="911261" cy="893737"/>
          </a:xfrm>
          <a:prstGeom prst="rect">
            <a:avLst/>
          </a:prstGeom>
          <a:noFill/>
          <a:ln>
            <a:noFill/>
          </a:ln>
        </p:spPr>
      </p:pic>
      <p:pic>
        <p:nvPicPr>
          <p:cNvPr id="11" name="Picture 10" descr="Image result for dilg logo">
            <a:extLst>
              <a:ext uri="{FF2B5EF4-FFF2-40B4-BE49-F238E27FC236}">
                <a16:creationId xmlns:a16="http://schemas.microsoft.com/office/drawing/2014/main" id="{56C9CACC-EF58-4F1A-8809-5F3B3D101B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983" y="804612"/>
            <a:ext cx="890153" cy="890153"/>
          </a:xfrm>
          <a:prstGeom prst="rect">
            <a:avLst/>
          </a:prstGeom>
          <a:noFill/>
          <a:ln>
            <a:noFill/>
          </a:ln>
        </p:spPr>
      </p:pic>
    </p:spTree>
    <p:extLst>
      <p:ext uri="{BB962C8B-B14F-4D97-AF65-F5344CB8AC3E}">
        <p14:creationId xmlns:p14="http://schemas.microsoft.com/office/powerpoint/2010/main" val="122404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
        <p:nvSpPr>
          <p:cNvPr id="21" name="Text Placeholder 30"/>
          <p:cNvSpPr txBox="1">
            <a:spLocks/>
          </p:cNvSpPr>
          <p:nvPr/>
        </p:nvSpPr>
        <p:spPr>
          <a:xfrm>
            <a:off x="350356" y="1942163"/>
            <a:ext cx="5745644"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Franklin Gothic Medium Cond" panose="020B0606030402020204" pitchFamily="34" charset="0"/>
                <a:ea typeface="MS PGothic"/>
              </a:rPr>
              <a:t>LGUs shall have a just share, as determined by law, in the national taxes which shall be automatically released to them.</a:t>
            </a:r>
          </a:p>
          <a:p>
            <a:pPr algn="just"/>
            <a:endParaRPr lang="en-US" sz="800" dirty="0">
              <a:latin typeface="Franklin Gothic Medium Cond" panose="020B0606030402020204" pitchFamily="34" charset="0"/>
            </a:endParaRPr>
          </a:p>
          <a:p>
            <a:pPr algn="just"/>
            <a:r>
              <a:rPr lang="en-US" dirty="0">
                <a:latin typeface="Franklin Gothic Medium Cond" panose="020B0606030402020204" pitchFamily="34" charset="0"/>
                <a:ea typeface="MS PGothic"/>
              </a:rPr>
              <a:t>Forty percent (40%) of the share in the national internal revenue taxes (NIRT) based on the collection of the third fiscal year preceding the current fiscal year will be given to LGUs </a:t>
            </a:r>
            <a:endParaRPr lang="en-US" i="1" dirty="0">
              <a:latin typeface="Franklin Gothic Medium Cond" panose="020B0606030402020204" pitchFamily="34" charset="0"/>
              <a:ea typeface="MS PGothic"/>
            </a:endParaRPr>
          </a:p>
        </p:txBody>
      </p:sp>
      <p:graphicFrame>
        <p:nvGraphicFramePr>
          <p:cNvPr id="5" name="Chart 4">
            <a:extLst>
              <a:ext uri="{FF2B5EF4-FFF2-40B4-BE49-F238E27FC236}">
                <a16:creationId xmlns:a16="http://schemas.microsoft.com/office/drawing/2014/main" id="{380D911A-4CF7-4DA4-8C29-F906D16983F9}"/>
              </a:ext>
            </a:extLst>
          </p:cNvPr>
          <p:cNvGraphicFramePr/>
          <p:nvPr/>
        </p:nvGraphicFramePr>
        <p:xfrm>
          <a:off x="6426363" y="1815142"/>
          <a:ext cx="5537037" cy="4182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1511401" y="868820"/>
            <a:ext cx="4419600" cy="689932"/>
          </a:xfrm>
          <a:prstGeom prst="rect">
            <a:avLst/>
          </a:prstGeom>
        </p:spPr>
        <p:txBody>
          <a:bodyPr vert="horz" wrap="square" lIns="0" tIns="12700" rIns="0" bIns="0" rtlCol="0">
            <a:spAutoFit/>
          </a:bodyPr>
          <a:lstStyle/>
          <a:p>
            <a:pPr marL="12700">
              <a:lnSpc>
                <a:spcPct val="100000"/>
              </a:lnSpc>
              <a:spcBef>
                <a:spcPts val="100"/>
              </a:spcBef>
            </a:pPr>
            <a:r>
              <a:rPr lang="en-PH" b="1" dirty="0">
                <a:solidFill>
                  <a:srgbClr val="000000"/>
                </a:solidFill>
                <a:latin typeface="Franklin Gothic Demi Cond" panose="020B0706030402020204" pitchFamily="34" charset="0"/>
                <a:cs typeface="Verdana"/>
              </a:rPr>
              <a:t>LEGAL BASIS</a:t>
            </a:r>
            <a:endParaRPr b="1" dirty="0">
              <a:latin typeface="Franklin Gothic Demi Cond" panose="020B0706030402020204" pitchFamily="34" charset="0"/>
              <a:cs typeface="Verdana"/>
            </a:endParaRPr>
          </a:p>
        </p:txBody>
      </p:sp>
      <p:grpSp>
        <p:nvGrpSpPr>
          <p:cNvPr id="10" name="object 3">
            <a:extLst>
              <a:ext uri="{FF2B5EF4-FFF2-40B4-BE49-F238E27FC236}">
                <a16:creationId xmlns:a16="http://schemas.microsoft.com/office/drawing/2014/main" id="{377B6C03-A1EA-480A-8D61-DC38FFD96520}"/>
              </a:ext>
            </a:extLst>
          </p:cNvPr>
          <p:cNvGrpSpPr/>
          <p:nvPr/>
        </p:nvGrpSpPr>
        <p:grpSpPr>
          <a:xfrm>
            <a:off x="395411" y="801478"/>
            <a:ext cx="887730" cy="887730"/>
            <a:chOff x="395411" y="801478"/>
            <a:chExt cx="887730" cy="887730"/>
          </a:xfrm>
        </p:grpSpPr>
        <p:sp>
          <p:nvSpPr>
            <p:cNvPr id="11" name="object 4">
              <a:extLst>
                <a:ext uri="{FF2B5EF4-FFF2-40B4-BE49-F238E27FC236}">
                  <a16:creationId xmlns:a16="http://schemas.microsoft.com/office/drawing/2014/main" id="{1B64CC5F-316E-4667-A10F-293BCCB2E631}"/>
                </a:ext>
              </a:extLst>
            </p:cNvPr>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12" name="object 5">
              <a:extLst>
                <a:ext uri="{FF2B5EF4-FFF2-40B4-BE49-F238E27FC236}">
                  <a16:creationId xmlns:a16="http://schemas.microsoft.com/office/drawing/2014/main" id="{C7A98F45-60AC-4D7A-9169-E9332B733443}"/>
                </a:ext>
              </a:extLst>
            </p:cNvPr>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13" name="object 6">
              <a:extLst>
                <a:ext uri="{FF2B5EF4-FFF2-40B4-BE49-F238E27FC236}">
                  <a16:creationId xmlns:a16="http://schemas.microsoft.com/office/drawing/2014/main" id="{AE69399B-5F07-4B84-B886-B7EEFC7EAD91}"/>
                </a:ext>
              </a:extLst>
            </p:cNvPr>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2" name="TextBox 1">
            <a:extLst>
              <a:ext uri="{FF2B5EF4-FFF2-40B4-BE49-F238E27FC236}">
                <a16:creationId xmlns:a16="http://schemas.microsoft.com/office/drawing/2014/main" id="{73B4BC87-5C39-41C8-A51A-083843C86E46}"/>
              </a:ext>
            </a:extLst>
          </p:cNvPr>
          <p:cNvSpPr txBox="1"/>
          <p:nvPr/>
        </p:nvSpPr>
        <p:spPr>
          <a:xfrm>
            <a:off x="765110" y="2051332"/>
            <a:ext cx="10990983" cy="1815882"/>
          </a:xfrm>
          <a:prstGeom prst="rect">
            <a:avLst/>
          </a:prstGeom>
          <a:noFill/>
        </p:spPr>
        <p:txBody>
          <a:bodyPr wrap="square" rtlCol="0">
            <a:spAutoFit/>
          </a:bodyPr>
          <a:lstStyle/>
          <a:p>
            <a:pPr algn="ctr"/>
            <a:r>
              <a:rPr lang="en-US" sz="2800" b="1" i="1" dirty="0">
                <a:latin typeface="Segoe UI Light" panose="020B0502040204020203" pitchFamily="34" charset="0"/>
                <a:cs typeface="Segoe UI Light" panose="020B0502040204020203" pitchFamily="34" charset="0"/>
              </a:rPr>
              <a:t>Ten percent (10%) </a:t>
            </a:r>
            <a:r>
              <a:rPr lang="en-US" sz="2800" i="1" dirty="0">
                <a:latin typeface="Segoe UI Light" panose="020B0502040204020203" pitchFamily="34" charset="0"/>
                <a:cs typeface="Segoe UI Light" panose="020B0502040204020203" pitchFamily="34" charset="0"/>
              </a:rPr>
              <a:t>of the general fund of the barangay shall be set aside for the SK. The sangguniang barangay shall appropriate the SK funds in lump-sum, which shall be disbursed solely for youth development and empowerment purposes.</a:t>
            </a:r>
          </a:p>
        </p:txBody>
      </p:sp>
      <p:sp>
        <p:nvSpPr>
          <p:cNvPr id="3" name="TextBox 2">
            <a:extLst>
              <a:ext uri="{FF2B5EF4-FFF2-40B4-BE49-F238E27FC236}">
                <a16:creationId xmlns:a16="http://schemas.microsoft.com/office/drawing/2014/main" id="{3D853C23-2D8E-4C94-9B69-90B81808D158}"/>
              </a:ext>
            </a:extLst>
          </p:cNvPr>
          <p:cNvSpPr txBox="1"/>
          <p:nvPr/>
        </p:nvSpPr>
        <p:spPr>
          <a:xfrm flipH="1">
            <a:off x="8300200" y="3867214"/>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(a) of RA No. 10742</a:t>
            </a:r>
            <a:endParaRPr lang="en-US" dirty="0">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F8036C8B-4921-418E-B318-3508FB8A74A4}"/>
              </a:ext>
            </a:extLst>
          </p:cNvPr>
          <p:cNvSpPr txBox="1"/>
          <p:nvPr/>
        </p:nvSpPr>
        <p:spPr>
          <a:xfrm>
            <a:off x="765110" y="4421755"/>
            <a:ext cx="10711543" cy="861774"/>
          </a:xfrm>
          <a:prstGeom prst="rect">
            <a:avLst/>
          </a:prstGeom>
          <a:noFill/>
        </p:spPr>
        <p:txBody>
          <a:bodyPr wrap="square" rtlCol="0">
            <a:spAutoFit/>
          </a:bodyPr>
          <a:lstStyle/>
          <a:p>
            <a:pPr algn="ctr"/>
            <a:r>
              <a:rPr lang="en-US" sz="2500" i="1" dirty="0">
                <a:latin typeface="Segoe UI Light" panose="020B0502040204020203" pitchFamily="34" charset="0"/>
                <a:cs typeface="Segoe UI Light" panose="020B0502040204020203" pitchFamily="34" charset="0"/>
              </a:rPr>
              <a:t>The Sangguniang Kabataan shall have </a:t>
            </a:r>
            <a:r>
              <a:rPr lang="en-US" sz="2500" b="1" i="1" dirty="0">
                <a:latin typeface="Segoe UI Light" panose="020B0502040204020203" pitchFamily="34" charset="0"/>
                <a:cs typeface="Segoe UI Light" panose="020B0502040204020203" pitchFamily="34" charset="0"/>
              </a:rPr>
              <a:t>financial independence</a:t>
            </a:r>
            <a:r>
              <a:rPr lang="en-US" sz="2500" i="1" dirty="0">
                <a:latin typeface="Segoe UI Light" panose="020B0502040204020203" pitchFamily="34" charset="0"/>
                <a:cs typeface="Segoe UI Light" panose="020B0502040204020203" pitchFamily="34" charset="0"/>
              </a:rPr>
              <a:t> in its operations, disbursements and encashment of their fund, income and expenditures.</a:t>
            </a:r>
          </a:p>
        </p:txBody>
      </p:sp>
      <p:sp>
        <p:nvSpPr>
          <p:cNvPr id="15" name="TextBox 14">
            <a:extLst>
              <a:ext uri="{FF2B5EF4-FFF2-40B4-BE49-F238E27FC236}">
                <a16:creationId xmlns:a16="http://schemas.microsoft.com/office/drawing/2014/main" id="{6FA65EA4-764F-42BA-9018-F83B48205EAC}"/>
              </a:ext>
            </a:extLst>
          </p:cNvPr>
          <p:cNvSpPr txBox="1"/>
          <p:nvPr/>
        </p:nvSpPr>
        <p:spPr>
          <a:xfrm flipH="1">
            <a:off x="8300200" y="5514549"/>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(b) of RA No. 10742</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87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06946"/>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396634"/>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2085278"/>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60956"/>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t>
            </a:r>
            <a:r>
              <a:rPr lang="en-US" sz="2000" dirty="0" err="1">
                <a:latin typeface="Franklin Gothic Medium Cond" panose="020B0606030402020204" pitchFamily="34" charset="0"/>
              </a:rPr>
              <a:t>punong</a:t>
            </a:r>
            <a:r>
              <a:rPr lang="en-US" sz="2000" dirty="0">
                <a:latin typeface="Franklin Gothic Medium Cond" panose="020B0606030402020204" pitchFamily="34" charset="0"/>
              </a:rPr>
              <a:t> barangay shall include the 10% of the general fund accruing to the SK in the barangay executive budget to be submitted to the sangguniang barangay for budget authorization purposes.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422810"/>
            <a:ext cx="4002059"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sangguniang barangay shall appropriate the said SK funds in lump-sum in the pertinent appropriation ordinance.</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60956"/>
            <a:ext cx="3644768" cy="2554545"/>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barangay treasurer shall inform, in writing, the SK chairperson and the SK treasurer on or before the 15th day of September of the estimated 10% of the general fund of the barangay for the ensuing fiscal year, supported by a certification of income of the barangay from the city/municipal treasurer.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77525"/>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APPROPRIATION OF THE SK FUND BY THE BARANGAY</a:t>
            </a:r>
          </a:p>
        </p:txBody>
      </p:sp>
    </p:spTree>
    <p:extLst>
      <p:ext uri="{BB962C8B-B14F-4D97-AF65-F5344CB8AC3E}">
        <p14:creationId xmlns:p14="http://schemas.microsoft.com/office/powerpoint/2010/main" val="13808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73312"/>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a:t>
            </a:r>
            <a:r>
              <a:rPr lang="en-US" sz="2000" b="1" dirty="0">
                <a:latin typeface="Franklin Gothic Medium Cond" panose="020B0606030402020204" pitchFamily="34" charset="0"/>
              </a:rPr>
              <a:t>automatically released</a:t>
            </a:r>
            <a:r>
              <a:rPr lang="en-US" sz="2000" dirty="0">
                <a:latin typeface="Franklin Gothic Medium Cond" panose="020B0606030402020204" pitchFamily="34" charset="0"/>
              </a:rPr>
              <a:t> by the barangay to the SK, and shall not be subject to any lien or holdback.</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036018"/>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open a current account in the name of the SK in a bank, situated in or nearest to its area of jurisdiction, with the SK chairperson and the SK treasurer as the official signatories.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deposited by the barangay in the current account of the SK not later than 5 working days after the crediting of the monthly NTA share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33421"/>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For all other income accruing to the general fund of the barangay, the corresponding SK funds shall be deposited not later than 5 working days after the end of the month.</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4583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062580"/>
            <a:ext cx="3980435" cy="1038746"/>
          </a:xfrm>
          <a:prstGeom prst="rect">
            <a:avLst/>
          </a:prstGeom>
          <a:noFill/>
        </p:spPr>
        <p:txBody>
          <a:bodyPr wrap="square" lIns="0" rIns="0" rtlCol="0" anchor="t">
            <a:spAutoFit/>
          </a:bodyPr>
          <a:lstStyle/>
          <a:p>
            <a:pPr algn="just"/>
            <a:r>
              <a:rPr lang="en-US" sz="2050" dirty="0">
                <a:latin typeface="Franklin Gothic Medium Cond" panose="020B0606030402020204" pitchFamily="34" charset="0"/>
              </a:rPr>
              <a:t>The barangay may opt to transfer/release the SK funds earlier than prescribed on an annual, semestral or quarterly basis.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06487"/>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by the barangay to release any amount of the SK fund shall subject the erring officials to </a:t>
            </a:r>
            <a:r>
              <a:rPr lang="en-US" sz="2000" b="1" dirty="0">
                <a:latin typeface="Franklin Gothic Medium Cond" panose="020B0606030402020204" pitchFamily="34" charset="0"/>
              </a:rPr>
              <a:t>penalties</a:t>
            </a:r>
            <a:r>
              <a:rPr lang="en-US" sz="2000" dirty="0">
                <a:latin typeface="Franklin Gothic Medium Cond" panose="020B0606030402020204" pitchFamily="34" charset="0"/>
              </a:rPr>
              <a:t> under existing laws.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224676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case of barangays without elected SK officials, the barangay shall transfer the corresponding 10% SK Fund to the trust fund of the barangay, and the same shall be released by the barangay upon the election of the SK officials concerned.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Tree>
    <p:extLst>
      <p:ext uri="{BB962C8B-B14F-4D97-AF65-F5344CB8AC3E}">
        <p14:creationId xmlns:p14="http://schemas.microsoft.com/office/powerpoint/2010/main" val="32256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920858"/>
            <a:ext cx="10464800" cy="2209800"/>
          </a:xfrm>
          <a:noFill/>
        </p:spPr>
        <p:txBody>
          <a:bodyPr>
            <a:noAutofit/>
          </a:bodyPr>
          <a:lstStyle/>
          <a:p>
            <a:r>
              <a:rPr lang="en-US" b="1" dirty="0">
                <a:effectLst/>
                <a:latin typeface="Franklin Gothic Demi Cond" panose="020B0706030402020204" pitchFamily="34" charset="0"/>
                <a:cs typeface="Times New Roman" panose="02020603050405020304" pitchFamily="18" charset="0"/>
              </a:rPr>
              <a:t>PLANNING AND BUDGETING PROCESS FOR THE SK FUND</a:t>
            </a:r>
          </a:p>
        </p:txBody>
      </p:sp>
    </p:spTree>
    <p:extLst>
      <p:ext uri="{BB962C8B-B14F-4D97-AF65-F5344CB8AC3E}">
        <p14:creationId xmlns:p14="http://schemas.microsoft.com/office/powerpoint/2010/main" val="2062746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47334"/>
            <a:ext cx="3980435"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in consultation with the Katipunan ng Kabataan, shall formulate a 3-year rolling plan.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CBYDP shall serve as the basis for the preparation of the ABYIP, which shall contain the specific PPAs with corresponding project costs.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31211"/>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ABYIP shall be prepared and approved by the SK through a resolution before the start of the preparation of the SK annual budget.</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PLANNING PROCESS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56956"/>
            <a:ext cx="3710560"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the preparation of the CBYDP and ABYIP, the SK shall observe the pertinent policies and guidelines issued by the NYC for the purpose.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27691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 The SK annual budget, which is the financial plan embodying the estimates of the income and expenditures of the SK for one fiscal year, shall be prepared in accordance with the approved ABYIP.</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with the assistance of the SK treasurer, shall prepare the SK annual budget consisting the estimates of income and expenditure program.</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813380"/>
            <a:ext cx="3644768" cy="4278094"/>
          </a:xfrm>
          <a:prstGeom prst="rect">
            <a:avLst/>
          </a:prstGeom>
          <a:noFill/>
        </p:spPr>
        <p:txBody>
          <a:bodyPr wrap="square" lIns="0" rIns="0" rtlCol="0" anchor="t">
            <a:spAutoFit/>
          </a:bodyPr>
          <a:lstStyle/>
          <a:p>
            <a:pPr algn="just"/>
            <a:r>
              <a:rPr lang="en-US" sz="1600" dirty="0">
                <a:latin typeface="Franklin Gothic Medium Cond" panose="020B0606030402020204" pitchFamily="34" charset="0"/>
              </a:rPr>
              <a:t>Priority should be given to youth development and empowerment PPAs in accordance with the Philippine Youth Development Plan and Local Youth Development Plan, as embodied in the approved CBYDP and ABYIP, that will promote the following:</a:t>
            </a:r>
          </a:p>
          <a:p>
            <a:pPr algn="just"/>
            <a:endParaRPr lang="en-US" sz="700" dirty="0">
              <a:latin typeface="Franklin Gothic Medium Cond" panose="020B0606030402020204" pitchFamily="34" charset="0"/>
            </a:endParaRPr>
          </a:p>
          <a:p>
            <a:pPr marL="447675" indent="-285750" algn="just">
              <a:buFont typeface="Wingdings" panose="05000000000000000000" pitchFamily="2" charset="2"/>
              <a:buChar char="ü"/>
            </a:pPr>
            <a:r>
              <a:rPr lang="en-US" sz="1600" dirty="0">
                <a:latin typeface="Franklin Gothic Medium Cond" panose="020B0606030402020204" pitchFamily="34" charset="0"/>
              </a:rPr>
              <a:t>Equitable access to quality education;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Environmental protection;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Climate change adaptation;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Disaster risk reduction and resiliency;</a:t>
            </a:r>
          </a:p>
          <a:p>
            <a:pPr marL="447675" indent="-285750" algn="just">
              <a:buFont typeface="Wingdings" panose="05000000000000000000" pitchFamily="2" charset="2"/>
              <a:buChar char="ü"/>
            </a:pPr>
            <a:r>
              <a:rPr lang="en-US" sz="1600" dirty="0">
                <a:latin typeface="Franklin Gothic Medium Cond" panose="020B0606030402020204" pitchFamily="34" charset="0"/>
              </a:rPr>
              <a:t>Youth employment and livelihood;</a:t>
            </a:r>
          </a:p>
          <a:p>
            <a:pPr marL="447675" indent="-285750" algn="just">
              <a:buFont typeface="Wingdings" panose="05000000000000000000" pitchFamily="2" charset="2"/>
              <a:buChar char="ü"/>
            </a:pPr>
            <a:r>
              <a:rPr lang="en-US" sz="1600" dirty="0">
                <a:latin typeface="Franklin Gothic Medium Cond" panose="020B0606030402020204" pitchFamily="34" charset="0"/>
              </a:rPr>
              <a:t>Health and antidrug abuse; </a:t>
            </a:r>
          </a:p>
          <a:p>
            <a:pPr marL="447675" indent="-285750" algn="just">
              <a:buFont typeface="Wingdings" panose="05000000000000000000" pitchFamily="2" charset="2"/>
              <a:buChar char="ü"/>
            </a:pPr>
            <a:r>
              <a:rPr lang="en-US" sz="1600" dirty="0">
                <a:latin typeface="Franklin Gothic Medium Cond" panose="020B0606030402020204" pitchFamily="34" charset="0"/>
              </a:rPr>
              <a:t>Gender sensitivity; </a:t>
            </a:r>
          </a:p>
          <a:p>
            <a:pPr marL="447675" indent="-285750" algn="just">
              <a:buFont typeface="Wingdings" panose="05000000000000000000" pitchFamily="2" charset="2"/>
              <a:buChar char="ü"/>
            </a:pPr>
            <a:r>
              <a:rPr lang="en-US" sz="1600" dirty="0">
                <a:latin typeface="Franklin Gothic Medium Cond" panose="020B0606030402020204" pitchFamily="34" charset="0"/>
              </a:rPr>
              <a:t>Sports development; and </a:t>
            </a:r>
          </a:p>
          <a:p>
            <a:pPr marL="447675" indent="-285750" algn="just">
              <a:buFont typeface="Wingdings" panose="05000000000000000000" pitchFamily="2" charset="2"/>
              <a:buChar char="ü"/>
            </a:pPr>
            <a:r>
              <a:rPr lang="en-US" sz="1600" dirty="0">
                <a:latin typeface="Franklin Gothic Medium Cond" panose="020B0606030402020204" pitchFamily="34" charset="0"/>
              </a:rPr>
              <a:t>Capability Building, which emphasizes leadership training.</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Tree>
    <p:extLst>
      <p:ext uri="{BB962C8B-B14F-4D97-AF65-F5344CB8AC3E}">
        <p14:creationId xmlns:p14="http://schemas.microsoft.com/office/powerpoint/2010/main" val="447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72">
                                            <p:txEl>
                                              <p:pRg st="0" end="0"/>
                                            </p:txEl>
                                          </p:spTgt>
                                        </p:tgtEl>
                                        <p:attrNameLst>
                                          <p:attrName>style.visibility</p:attrName>
                                        </p:attrNameLst>
                                      </p:cBhvr>
                                      <p:to>
                                        <p:strVal val="visible"/>
                                      </p:to>
                                    </p:set>
                                    <p:animEffect transition="in" filter="fade">
                                      <p:cBhvr>
                                        <p:cTn id="26" dur="500"/>
                                        <p:tgtEl>
                                          <p:spTgt spid="7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2">
                                            <p:txEl>
                                              <p:pRg st="2" end="2"/>
                                            </p:txEl>
                                          </p:spTgt>
                                        </p:tgtEl>
                                        <p:attrNameLst>
                                          <p:attrName>style.visibility</p:attrName>
                                        </p:attrNameLst>
                                      </p:cBhvr>
                                      <p:to>
                                        <p:strVal val="visible"/>
                                      </p:to>
                                    </p:set>
                                    <p:animEffect transition="in" filter="fade">
                                      <p:cBhvr>
                                        <p:cTn id="31" dur="500"/>
                                        <p:tgtEl>
                                          <p:spTgt spid="7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xEl>
                                              <p:pRg st="3" end="3"/>
                                            </p:txEl>
                                          </p:spTgt>
                                        </p:tgtEl>
                                        <p:attrNameLst>
                                          <p:attrName>style.visibility</p:attrName>
                                        </p:attrNameLst>
                                      </p:cBhvr>
                                      <p:to>
                                        <p:strVal val="visible"/>
                                      </p:to>
                                    </p:set>
                                    <p:animEffect transition="in" filter="fade">
                                      <p:cBhvr>
                                        <p:cTn id="36" dur="500"/>
                                        <p:tgtEl>
                                          <p:spTgt spid="7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xEl>
                                              <p:pRg st="4" end="4"/>
                                            </p:txEl>
                                          </p:spTgt>
                                        </p:tgtEl>
                                        <p:attrNameLst>
                                          <p:attrName>style.visibility</p:attrName>
                                        </p:attrNameLst>
                                      </p:cBhvr>
                                      <p:to>
                                        <p:strVal val="visible"/>
                                      </p:to>
                                    </p:set>
                                    <p:animEffect transition="in" filter="fade">
                                      <p:cBhvr>
                                        <p:cTn id="41" dur="500"/>
                                        <p:tgtEl>
                                          <p:spTgt spid="7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2">
                                            <p:txEl>
                                              <p:pRg st="5" end="5"/>
                                            </p:txEl>
                                          </p:spTgt>
                                        </p:tgtEl>
                                        <p:attrNameLst>
                                          <p:attrName>style.visibility</p:attrName>
                                        </p:attrNameLst>
                                      </p:cBhvr>
                                      <p:to>
                                        <p:strVal val="visible"/>
                                      </p:to>
                                    </p:set>
                                    <p:animEffect transition="in" filter="fade">
                                      <p:cBhvr>
                                        <p:cTn id="46" dur="500"/>
                                        <p:tgtEl>
                                          <p:spTgt spid="7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2">
                                            <p:txEl>
                                              <p:pRg st="6" end="6"/>
                                            </p:txEl>
                                          </p:spTgt>
                                        </p:tgtEl>
                                        <p:attrNameLst>
                                          <p:attrName>style.visibility</p:attrName>
                                        </p:attrNameLst>
                                      </p:cBhvr>
                                      <p:to>
                                        <p:strVal val="visible"/>
                                      </p:to>
                                    </p:set>
                                    <p:animEffect transition="in" filter="fade">
                                      <p:cBhvr>
                                        <p:cTn id="51" dur="500"/>
                                        <p:tgtEl>
                                          <p:spTgt spid="7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500"/>
                                        <p:tgtEl>
                                          <p:spTgt spid="7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
                                            <p:txEl>
                                              <p:pRg st="8" end="8"/>
                                            </p:txEl>
                                          </p:spTgt>
                                        </p:tgtEl>
                                        <p:attrNameLst>
                                          <p:attrName>style.visibility</p:attrName>
                                        </p:attrNameLst>
                                      </p:cBhvr>
                                      <p:to>
                                        <p:strVal val="visible"/>
                                      </p:to>
                                    </p:set>
                                    <p:animEffect transition="in" filter="fade">
                                      <p:cBhvr>
                                        <p:cTn id="61" dur="500"/>
                                        <p:tgtEl>
                                          <p:spTgt spid="7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2">
                                            <p:txEl>
                                              <p:pRg st="9" end="9"/>
                                            </p:txEl>
                                          </p:spTgt>
                                        </p:tgtEl>
                                        <p:attrNameLst>
                                          <p:attrName>style.visibility</p:attrName>
                                        </p:attrNameLst>
                                      </p:cBhvr>
                                      <p:to>
                                        <p:strVal val="visible"/>
                                      </p:to>
                                    </p:set>
                                    <p:animEffect transition="in" filter="fade">
                                      <p:cBhvr>
                                        <p:cTn id="66" dur="500"/>
                                        <p:tgtEl>
                                          <p:spTgt spid="7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2">
                                            <p:txEl>
                                              <p:pRg st="10" end="10"/>
                                            </p:txEl>
                                          </p:spTgt>
                                        </p:tgtEl>
                                        <p:attrNameLst>
                                          <p:attrName>style.visibility</p:attrName>
                                        </p:attrNameLst>
                                      </p:cBhvr>
                                      <p:to>
                                        <p:strVal val="visible"/>
                                      </p:to>
                                    </p:set>
                                    <p:animEffect transition="in" filter="fade">
                                      <p:cBhvr>
                                        <p:cTn id="71" dur="500"/>
                                        <p:tgtEl>
                                          <p:spTgt spid="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04</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05</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All regular operating expenses pertaining to the activities of the SK shall be charged against the SK funds, subject to the applicable budgeting, accounting, and auditing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999054"/>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conduct of study tours of the SK officials, chargeable against the SK fund, shall be subject to the policies and guidelines prescribed under DILG-DBM JMC No. 2 dated September 23, 2016.</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075405" y="18133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shall submit the proposed SK annual budget to the SK members not later than the 16th day of October of the current year for budget authorization purposes.</a:t>
            </a:r>
          </a:p>
        </p:txBody>
      </p:sp>
    </p:spTree>
    <p:extLst>
      <p:ext uri="{BB962C8B-B14F-4D97-AF65-F5344CB8AC3E}">
        <p14:creationId xmlns:p14="http://schemas.microsoft.com/office/powerpoint/2010/main" val="11763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81937" y="4284665"/>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pass a resolution approving the SK AB/SB. For the annual budget, the resolution shall be passed before the beginning of the ensuing year.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721182"/>
            <a:ext cx="4002059" cy="2446824"/>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All budgetary items shall be included and considered in the preparation of the AB. However, if funds allow, changes in the AB may be done through SBs under the following circumstances: </a:t>
            </a:r>
          </a:p>
          <a:p>
            <a:pPr algn="just"/>
            <a:endParaRPr lang="en-US" sz="700" dirty="0">
              <a:latin typeface="Franklin Gothic Medium Cond" panose="020B0606030402020204" pitchFamily="34" charset="0"/>
            </a:endParaRPr>
          </a:p>
          <a:p>
            <a:pPr marL="342900" indent="-342900" algn="just">
              <a:buFont typeface="+mj-lt"/>
              <a:buAutoNum type="alphaLcPeriod"/>
            </a:pPr>
            <a:r>
              <a:rPr lang="en-US" sz="1600" dirty="0">
                <a:latin typeface="Franklin Gothic Medium Cond" panose="020B0606030402020204" pitchFamily="34" charset="0"/>
              </a:rPr>
              <a:t>When supported by funds actually available as certified by the SK treasurer; and</a:t>
            </a:r>
          </a:p>
          <a:p>
            <a:pPr marL="342900" indent="-342900" algn="just">
              <a:buFont typeface="+mj-lt"/>
              <a:buAutoNum type="alphaLcPeriod"/>
            </a:pPr>
            <a:r>
              <a:rPr lang="en-US" sz="1600" dirty="0">
                <a:latin typeface="Franklin Gothic Medium Cond" panose="020B0606030402020204" pitchFamily="34" charset="0"/>
              </a:rPr>
              <a:t>If covered by new revenue source(s).</a:t>
            </a:r>
            <a:r>
              <a:rPr lang="en-US" sz="2000" dirty="0">
                <a:latin typeface="Franklin Gothic Medium Cond" panose="020B0606030402020204" pitchFamily="34" charset="0"/>
              </a:rPr>
              <a:t>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68656"/>
            <a:ext cx="3644768"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SK secretary shall post the resolution approving the SK AB/SB in the barangay bulletin board, and in at least 3 conspicuous places within the jurisdiction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AUTHORIZATION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03066"/>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secretary shall submit the SK AB/SB to the sangguniang panlungsod or sangguniang bayan, through the city/municipal budget officer, within 10 days upon the approval thereof.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750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Tree>
    <p:extLst>
      <p:ext uri="{BB962C8B-B14F-4D97-AF65-F5344CB8AC3E}">
        <p14:creationId xmlns:p14="http://schemas.microsoft.com/office/powerpoint/2010/main" val="850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6"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3C743DBC-E40B-4126-ABD0-9B876E40FD9F}"/>
              </a:ext>
            </a:extLst>
          </p:cNvPr>
          <p:cNvGraphicFramePr/>
          <p:nvPr>
            <p:extLst>
              <p:ext uri="{D42A27DB-BD31-4B8C-83A1-F6EECF244321}">
                <p14:modId xmlns:p14="http://schemas.microsoft.com/office/powerpoint/2010/main" val="1900153933"/>
              </p:ext>
            </p:extLst>
          </p:nvPr>
        </p:nvGraphicFramePr>
        <p:xfrm>
          <a:off x="6084916" y="2339046"/>
          <a:ext cx="5612237" cy="2381289"/>
        </p:xfrm>
        <a:graphic>
          <a:graphicData uri="http://schemas.openxmlformats.org/drawingml/2006/table">
            <a:tbl>
              <a:tblPr/>
              <a:tblGrid>
                <a:gridCol w="2145322">
                  <a:extLst>
                    <a:ext uri="{9D8B030D-6E8A-4147-A177-3AD203B41FA5}">
                      <a16:colId xmlns:a16="http://schemas.microsoft.com/office/drawing/2014/main" val="20000"/>
                    </a:ext>
                  </a:extLst>
                </a:gridCol>
                <a:gridCol w="1778286">
                  <a:extLst>
                    <a:ext uri="{9D8B030D-6E8A-4147-A177-3AD203B41FA5}">
                      <a16:colId xmlns:a16="http://schemas.microsoft.com/office/drawing/2014/main" val="20001"/>
                    </a:ext>
                  </a:extLst>
                </a:gridCol>
                <a:gridCol w="1688629">
                  <a:extLst>
                    <a:ext uri="{9D8B030D-6E8A-4147-A177-3AD203B41FA5}">
                      <a16:colId xmlns:a16="http://schemas.microsoft.com/office/drawing/2014/main" val="20002"/>
                    </a:ext>
                  </a:extLst>
                </a:gridCol>
              </a:tblGrid>
              <a:tr h="453429">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 ALLOCATION</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83</a:t>
                      </a:r>
                      <a:r>
                        <a:rPr lang="en-US" sz="2400" baseline="30000" dirty="0">
                          <a:latin typeface="Franklin Gothic Medium Cond" panose="020B0606030402020204" pitchFamily="34" charset="0"/>
                          <a:ea typeface="Franklin Gothic Book"/>
                          <a:cs typeface="Franklin Gothic Book"/>
                          <a:sym typeface="Franklin Gothic Book"/>
                        </a:rPr>
                        <a:t>1</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149</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1,485</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34%</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41,905</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20%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400" b="1" dirty="0">
                          <a:latin typeface="Franklin Gothic Medium Cond" panose="020B06060304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400" b="1">
                          <a:latin typeface="Franklin Gothic Medium Cond" panose="020B0606030402020204" pitchFamily="34" charset="0"/>
                          <a:ea typeface="Franklin Gothic Book"/>
                          <a:cs typeface="Franklin Gothic Book"/>
                          <a:sym typeface="Franklin Gothic Book"/>
                        </a:rPr>
                        <a:t>  43,670</a:t>
                      </a:r>
                      <a:endParaRPr lang="en-US" sz="2400" b="1"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100%</a:t>
                      </a:r>
                    </a:p>
                  </a:txBody>
                  <a:tcPr marL="0" marR="0" marT="0" marB="0" horzOverflow="overflow">
                    <a:noFill/>
                  </a:tcPr>
                </a:tc>
                <a:extLst>
                  <a:ext uri="{0D108BD9-81ED-4DB2-BD59-A6C34878D82A}">
                    <a16:rowId xmlns:a16="http://schemas.microsoft.com/office/drawing/2014/main" val="10005"/>
                  </a:ext>
                </a:extLst>
              </a:tr>
            </a:tbl>
          </a:graphicData>
        </a:graphic>
      </p:graphicFrame>
      <p:sp>
        <p:nvSpPr>
          <p:cNvPr id="14" name="Title 4">
            <a:extLst>
              <a:ext uri="{FF2B5EF4-FFF2-40B4-BE49-F238E27FC236}">
                <a16:creationId xmlns:a16="http://schemas.microsoft.com/office/drawing/2014/main" id="{B5A8BE7D-44A5-4F25-A71A-7FAF584A7BA3}"/>
              </a:ext>
            </a:extLst>
          </p:cNvPr>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atin typeface="Franklin Gothic Demi Cond"/>
                <a:cs typeface="Times New Roman"/>
              </a:rPr>
              <a:t>ALLOCATION OF THE NTA PER LGU LEVEL</a:t>
            </a:r>
          </a:p>
        </p:txBody>
      </p:sp>
      <p:sp>
        <p:nvSpPr>
          <p:cNvPr id="15" name="TextBox 14">
            <a:extLst>
              <a:ext uri="{FF2B5EF4-FFF2-40B4-BE49-F238E27FC236}">
                <a16:creationId xmlns:a16="http://schemas.microsoft.com/office/drawing/2014/main" id="{D9546B2F-52C8-4084-A771-76D16C3AC8D3}"/>
              </a:ext>
            </a:extLst>
          </p:cNvPr>
          <p:cNvSpPr txBox="1"/>
          <p:nvPr/>
        </p:nvSpPr>
        <p:spPr>
          <a:xfrm flipH="1">
            <a:off x="6053051" y="5170648"/>
            <a:ext cx="5628862" cy="430887"/>
          </a:xfrm>
          <a:prstGeom prst="rect">
            <a:avLst/>
          </a:prstGeom>
          <a:noFill/>
        </p:spPr>
        <p:txBody>
          <a:bodyPr wrap="square" rtlCol="0">
            <a:spAutoFit/>
          </a:bodyPr>
          <a:lstStyle/>
          <a:p>
            <a:pPr algn="just"/>
            <a:r>
              <a:rPr lang="en-PH" sz="1100" baseline="30000" dirty="0">
                <a:latin typeface="Franklin Gothic Medium Cond" panose="020B0606030402020204" pitchFamily="34" charset="0"/>
              </a:rPr>
              <a:t>1 </a:t>
            </a:r>
            <a:r>
              <a:rPr lang="en-US" sz="1100" dirty="0">
                <a:latin typeface="Franklin Gothic Medium Cond" panose="020B0606030402020204" pitchFamily="34" charset="0"/>
              </a:rPr>
              <a:t>There are only 82 provinces, but the Metro Manila Development Authority receives NTA like that of a province pursuant to Section 10 (b) of RA No. 7924.</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E04C5F9-3B82-4F3D-A34F-85130E883746}"/>
                  </a:ext>
                </a:extLst>
              </p:cNvPr>
              <p:cNvGraphicFramePr/>
              <p:nvPr/>
            </p:nvGraphicFramePr>
            <p:xfrm>
              <a:off x="719435" y="1651465"/>
              <a:ext cx="5136832" cy="40434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cx1="http://schemas.microsoft.com/office/drawing/2015/9/8/chartex" xmlns="" xmlns:a16="http://schemas.microsoft.com/office/drawing/2014/main" id="{2E04C5F9-3B82-4F3D-A34F-85130E883746}"/>
                  </a:ext>
                </a:extLst>
              </p:cNvPr>
              <p:cNvPicPr>
                <a:picLocks noGrp="1" noRot="1" noChangeAspect="1" noMove="1" noResize="1" noEditPoints="1" noAdjustHandles="1" noChangeArrowheads="1" noChangeShapeType="1"/>
              </p:cNvPicPr>
              <p:nvPr/>
            </p:nvPicPr>
            <p:blipFill>
              <a:blip r:embed="rId4"/>
              <a:stretch>
                <a:fillRect/>
              </a:stretch>
            </p:blipFill>
            <p:spPr>
              <a:xfrm>
                <a:off x="719435" y="1651465"/>
                <a:ext cx="5136832" cy="4043483"/>
              </a:xfrm>
              <a:prstGeom prst="rect">
                <a:avLst/>
              </a:prstGeom>
            </p:spPr>
          </p:pic>
        </mc:Fallback>
      </mc:AlternateContent>
      <p:sp>
        <p:nvSpPr>
          <p:cNvPr id="18" name="TextBox 17">
            <a:extLst>
              <a:ext uri="{FF2B5EF4-FFF2-40B4-BE49-F238E27FC236}">
                <a16:creationId xmlns:a16="http://schemas.microsoft.com/office/drawing/2014/main" id="{D9869DD4-C73A-4DEB-8143-288F610D35D6}"/>
              </a:ext>
            </a:extLst>
          </p:cNvPr>
          <p:cNvSpPr txBox="1"/>
          <p:nvPr/>
        </p:nvSpPr>
        <p:spPr>
          <a:xfrm flipH="1">
            <a:off x="1564286" y="5694948"/>
            <a:ext cx="2366031" cy="307777"/>
          </a:xfrm>
          <a:prstGeom prst="rect">
            <a:avLst/>
          </a:prstGeom>
          <a:noFill/>
        </p:spPr>
        <p:txBody>
          <a:bodyPr wrap="square" rtlCol="0">
            <a:spAutoFit/>
          </a:bodyPr>
          <a:lstStyle/>
          <a:p>
            <a:r>
              <a:rPr lang="en-US" sz="1400" dirty="0">
                <a:latin typeface="Franklin Gothic Medium Cond" panose="020B0606030402020204" pitchFamily="34" charset="0"/>
              </a:rPr>
              <a:t>NTA ALLOCATION PER LGU LEVEL</a:t>
            </a:r>
          </a:p>
        </p:txBody>
      </p:sp>
    </p:spTree>
    <p:extLst>
      <p:ext uri="{BB962C8B-B14F-4D97-AF65-F5344CB8AC3E}">
        <p14:creationId xmlns:p14="http://schemas.microsoft.com/office/powerpoint/2010/main" val="21866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125159"/>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437588"/>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125159"/>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2016425"/>
            <a:ext cx="3708431"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OPERATIVE IN ITS ENTIRETY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77591"/>
            <a:ext cx="3707887" cy="1569660"/>
          </a:xfrm>
          <a:prstGeom prst="rect">
            <a:avLst/>
          </a:prstGeom>
          <a:noFill/>
        </p:spPr>
        <p:txBody>
          <a:bodyPr wrap="square" lIns="0" rIns="0" rtlCol="0" anchor="t">
            <a:spAutoFit/>
          </a:bodyPr>
          <a:lstStyle/>
          <a:p>
            <a:pPr algn="just"/>
            <a:r>
              <a:rPr lang="en-US" sz="3200" dirty="0">
                <a:latin typeface="Franklin Gothic Medium Cond" panose="020B0606030402020204" pitchFamily="34" charset="0"/>
              </a:rPr>
              <a:t>OPERATIVE IN ITS ENTIRETY, SUBJECT TO CONDITIONS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954963"/>
            <a:ext cx="3926839"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ITS ENTIRETY</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409239"/>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28016" y="60041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REVIEW ACTIONS</a:t>
            </a:r>
          </a:p>
        </p:txBody>
      </p:sp>
      <p:sp>
        <p:nvSpPr>
          <p:cNvPr id="12" name="TextBox 11">
            <a:extLst>
              <a:ext uri="{FF2B5EF4-FFF2-40B4-BE49-F238E27FC236}">
                <a16:creationId xmlns:a16="http://schemas.microsoft.com/office/drawing/2014/main" id="{D44FC7DA-6351-4328-825E-2E6CC0D72C43}"/>
              </a:ext>
            </a:extLst>
          </p:cNvPr>
          <p:cNvSpPr txBox="1"/>
          <p:nvPr/>
        </p:nvSpPr>
        <p:spPr>
          <a:xfrm>
            <a:off x="7724496" y="4554045"/>
            <a:ext cx="4055128" cy="646331"/>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PART</a:t>
            </a:r>
          </a:p>
        </p:txBody>
      </p:sp>
    </p:spTree>
    <p:extLst>
      <p:ext uri="{BB962C8B-B14F-4D97-AF65-F5344CB8AC3E}">
        <p14:creationId xmlns:p14="http://schemas.microsoft.com/office/powerpoint/2010/main" val="19312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1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553760" y="2281593"/>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2117824"/>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on the part of the reviewing authority to complete the review within the prescribed period shall render the said SK AB/SB deemed approved.</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896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reviewing authority shall return to the SK chairperson, through the city/municipal budget officer, the SK AB/SB with the advice of action thereon, if any, for proper adjustments.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471281"/>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35398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39102"/>
            <a:ext cx="3708431"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treasurer, whenever necessary, shall certify the availability of funds.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All payments out of the SK fund shall be made through Disbursement Vouchers.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Disbursements shall be made by issuing checks drawn against the current account in the name of the SK with the SK chairperson and SK treasurer as the official signatories.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315244"/>
            <a:ext cx="3926839" cy="1107996"/>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All claims against the SK funds shall be properly supported with complete documentation.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30326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871003"/>
            <a:ext cx="3708431" cy="1554272"/>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The SK chairperson and SK treasurer shall be properly bonded, chargeable against the SK funds, subject to the pertinent guidelines and policies issued by the Bureau of the Treasury.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47588"/>
            <a:ext cx="3707887"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Unexpended balances in the SK budget(s) shall revert to the general fund of the SK at the end of the fiscal year, and shall not thereafter be available for expenditure except by subsequent approval of the SK.</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However, unexpended balances for capital outlays shall continue and remain valid until fully spent, reverted, or the project is completed.</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balances for capital outlays shall be reviewed as part of the annual budget preparation and the SK may approve, upon recommendation of the SK chairman, the reversion of funds no longer needed in connection with the activities funded by said balances.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14545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E4171DA3-84D6-4DEE-9894-B87EDEB590B3}"/>
              </a:ext>
            </a:extLst>
          </p:cNvPr>
          <p:cNvSpPr txBox="1"/>
          <p:nvPr/>
        </p:nvSpPr>
        <p:spPr>
          <a:xfrm>
            <a:off x="5100690" y="2303047"/>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chairperson, with the assistance of the SK treasurer and SK secretary, shall prepare the budget accountability reports as may be prescribed by the COA.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4703577" y="1306572"/>
            <a:ext cx="7260336" cy="86979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ACCOUNTABILITY BY THE SK</a:t>
            </a:r>
          </a:p>
        </p:txBody>
      </p:sp>
      <p:pic>
        <p:nvPicPr>
          <p:cNvPr id="2" name="Picture 1">
            <a:extLst>
              <a:ext uri="{FF2B5EF4-FFF2-40B4-BE49-F238E27FC236}">
                <a16:creationId xmlns:a16="http://schemas.microsoft.com/office/drawing/2014/main" id="{AAA1D843-E3DA-419B-B632-9D11888661C2}"/>
              </a:ext>
            </a:extLst>
          </p:cNvPr>
          <p:cNvPicPr>
            <a:picLocks noChangeAspect="1"/>
          </p:cNvPicPr>
          <p:nvPr/>
        </p:nvPicPr>
        <p:blipFill>
          <a:blip r:embed="rId3"/>
          <a:stretch>
            <a:fillRect/>
          </a:stretch>
        </p:blipFill>
        <p:spPr>
          <a:xfrm>
            <a:off x="228087" y="136403"/>
            <a:ext cx="4471845" cy="6585194"/>
          </a:xfrm>
          <a:prstGeom prst="rect">
            <a:avLst/>
          </a:prstGeom>
        </p:spPr>
      </p:pic>
      <p:sp>
        <p:nvSpPr>
          <p:cNvPr id="6" name="TextBox 5">
            <a:extLst>
              <a:ext uri="{FF2B5EF4-FFF2-40B4-BE49-F238E27FC236}">
                <a16:creationId xmlns:a16="http://schemas.microsoft.com/office/drawing/2014/main" id="{71DA17BB-BB9A-4DAE-9C07-FCFD1E40D08E}"/>
              </a:ext>
            </a:extLst>
          </p:cNvPr>
          <p:cNvSpPr txBox="1"/>
          <p:nvPr/>
        </p:nvSpPr>
        <p:spPr>
          <a:xfrm>
            <a:off x="5100690" y="3951492"/>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Handbook on the Financial Transactions of the SK covers the accounting policies, guidelines, financial reports and forms to be used in the SK operations.</a:t>
            </a:r>
          </a:p>
        </p:txBody>
      </p:sp>
    </p:spTree>
    <p:extLst>
      <p:ext uri="{BB962C8B-B14F-4D97-AF65-F5344CB8AC3E}">
        <p14:creationId xmlns:p14="http://schemas.microsoft.com/office/powerpoint/2010/main" val="25341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1374913" y="1133804"/>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RESPONSIBILITY AND ACCOUNTABILITY</a:t>
            </a:r>
          </a:p>
        </p:txBody>
      </p:sp>
      <p:sp>
        <p:nvSpPr>
          <p:cNvPr id="26" name="TextBox 25">
            <a:extLst>
              <a:ext uri="{FF2B5EF4-FFF2-40B4-BE49-F238E27FC236}">
                <a16:creationId xmlns:a16="http://schemas.microsoft.com/office/drawing/2014/main" id="{729F1CEE-E9B4-4FA7-B18F-1BE78565A19A}"/>
              </a:ext>
            </a:extLst>
          </p:cNvPr>
          <p:cNvSpPr txBox="1"/>
          <p:nvPr/>
        </p:nvSpPr>
        <p:spPr>
          <a:xfrm>
            <a:off x="999640" y="2305615"/>
            <a:ext cx="10319657"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and accountability in the utilization and disbursement of SK funds </a:t>
            </a:r>
            <a:r>
              <a:rPr lang="en-US" sz="2800" b="1" i="1" noProof="1">
                <a:latin typeface="Segoe UI Light" panose="020B0502040204020203" pitchFamily="34" charset="0"/>
                <a:cs typeface="Segoe UI Light" panose="020B0502040204020203" pitchFamily="34" charset="0"/>
              </a:rPr>
              <a:t>shall rest upon the SK officials concerned</a:t>
            </a:r>
            <a:r>
              <a:rPr lang="en-US" sz="2800" i="1" noProof="1">
                <a:latin typeface="Segoe UI Light" panose="020B0502040204020203" pitchFamily="34" charset="0"/>
                <a:cs typeface="Segoe UI Light" panose="020B0502040204020203" pitchFamily="34" charset="0"/>
              </a:rPr>
              <a:t>. </a:t>
            </a:r>
          </a:p>
          <a:p>
            <a:pPr lvl="0" algn="ctr"/>
            <a:r>
              <a:rPr lang="en-US" sz="2800" i="1" noProof="1">
                <a:latin typeface="Segoe UI Light" panose="020B0502040204020203" pitchFamily="34" charset="0"/>
                <a:cs typeface="Segoe UI Light" panose="020B0502040204020203" pitchFamily="34" charset="0"/>
              </a:rPr>
              <a:t>It is also the responsibility of the said SK officials to ensure that the SK funds are utilized strictly in accordance with applicable budgeting, accounting, and auditing rules and regulations, and the provisions of the Government Procurement Reform Act (RA No. 9184) and other pertinent laws.</a:t>
            </a:r>
          </a:p>
        </p:txBody>
      </p:sp>
    </p:spTree>
    <p:extLst>
      <p:ext uri="{BB962C8B-B14F-4D97-AF65-F5344CB8AC3E}">
        <p14:creationId xmlns:p14="http://schemas.microsoft.com/office/powerpoint/2010/main" val="27992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954" y="2496301"/>
            <a:ext cx="10992092" cy="2927874"/>
          </a:xfrm>
          <a:noFill/>
        </p:spPr>
        <p:txBody>
          <a:bodyPr anchor="ctr">
            <a:noAutofit/>
          </a:bodyPr>
          <a:lstStyle/>
          <a:p>
            <a:pPr>
              <a:defRPr/>
            </a:pPr>
            <a:r>
              <a:rPr lang="en-US" sz="3500" dirty="0">
                <a:solidFill>
                  <a:srgbClr val="2A1304"/>
                </a:solidFill>
                <a:latin typeface="Franklin Gothic Demi Cond" panose="020B0706030402020204" pitchFamily="34" charset="0"/>
              </a:rPr>
              <a:t>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a:t>
            </a:r>
          </a:p>
        </p:txBody>
      </p:sp>
      <p:sp>
        <p:nvSpPr>
          <p:cNvPr id="3" name="Google Shape;551;p78">
            <a:extLst>
              <a:ext uri="{FF2B5EF4-FFF2-40B4-BE49-F238E27FC236}">
                <a16:creationId xmlns:a16="http://schemas.microsoft.com/office/drawing/2014/main" id="{279DDFF1-5AFC-445D-A8E2-8FC68A8EB2E4}"/>
              </a:ext>
            </a:extLst>
          </p:cNvPr>
          <p:cNvSpPr txBox="1"/>
          <p:nvPr/>
        </p:nvSpPr>
        <p:spPr>
          <a:xfrm>
            <a:off x="0" y="978301"/>
            <a:ext cx="12192000" cy="954668"/>
          </a:xfrm>
          <a:prstGeom prst="rect">
            <a:avLst/>
          </a:prstGeom>
          <a:solidFill>
            <a:schemeClr val="accent4">
              <a:lumMod val="40000"/>
              <a:lumOff val="60000"/>
            </a:schemeClr>
          </a:solidFill>
          <a:ln>
            <a:noFill/>
          </a:ln>
        </p:spPr>
        <p:txBody>
          <a:bodyPr spcFirstLastPara="1" wrap="square" lIns="68575" tIns="34275" rIns="68575" bIns="34275" anchor="ctr" anchorCtr="0">
            <a:normAutofit lnSpcReduction="10000"/>
          </a:bodyPr>
          <a:lstStyle/>
          <a:p>
            <a:pPr lvl="0" algn="ctr">
              <a:spcBef>
                <a:spcPts val="0"/>
              </a:spcBef>
              <a:spcAft>
                <a:spcPts val="0"/>
              </a:spcAft>
              <a:buClr>
                <a:schemeClr val="dk1"/>
              </a:buClr>
              <a:buSzPts val="5000"/>
            </a:pPr>
            <a:r>
              <a:rPr lang="en-US" sz="6000" b="1" dirty="0">
                <a:solidFill>
                  <a:schemeClr val="dk1"/>
                </a:solidFill>
                <a:latin typeface="Franklin Gothic Demi Cond" panose="020B0706030402020204" pitchFamily="34" charset="0"/>
                <a:ea typeface="Libre Franklin"/>
                <a:cs typeface="Libre Franklin"/>
                <a:sym typeface="Libre Franklin"/>
              </a:rPr>
              <a:t>REPUBLIC ACT NO. 11768</a:t>
            </a:r>
            <a:endParaRPr lang="en-US" sz="2400" dirty="0">
              <a:latin typeface="Franklin Gothic Demi Cond" panose="020B0706030402020204" pitchFamily="34" charset="0"/>
            </a:endParaRPr>
          </a:p>
        </p:txBody>
      </p:sp>
    </p:spTree>
    <p:extLst>
      <p:ext uri="{BB962C8B-B14F-4D97-AF65-F5344CB8AC3E}">
        <p14:creationId xmlns:p14="http://schemas.microsoft.com/office/powerpoint/2010/main" val="39945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Title 4">
            <a:extLst>
              <a:ext uri="{FF2B5EF4-FFF2-40B4-BE49-F238E27FC236}">
                <a16:creationId xmlns:a16="http://schemas.microsoft.com/office/drawing/2014/main" id="{AEC45DB9-02DC-45D4-930F-6F0F9F679BBE}"/>
              </a:ext>
            </a:extLst>
          </p:cNvPr>
          <p:cNvSpPr txBox="1">
            <a:spLocks/>
          </p:cNvSpPr>
          <p:nvPr/>
        </p:nvSpPr>
        <p:spPr>
          <a:xfrm>
            <a:off x="0" y="874645"/>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SALIENT FEATURES OF REPUBLIC ACT NO. 11768 </a:t>
            </a:r>
            <a:endParaRPr lang="en-PH" b="1" dirty="0">
              <a:latin typeface="Franklin Gothic Demi Cond" panose="020B0706030402020204" pitchFamily="34"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9CAF5A94-B013-4D10-9105-A6BC6C3A606B}"/>
              </a:ext>
            </a:extLst>
          </p:cNvPr>
          <p:cNvSpPr/>
          <p:nvPr/>
        </p:nvSpPr>
        <p:spPr>
          <a:xfrm>
            <a:off x="3048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4400" dirty="0">
                <a:latin typeface="Franklin Gothic Medium Cond" panose="020B0606030402020204" pitchFamily="34" charset="0"/>
                <a:ea typeface="MS PGothic"/>
                <a:cs typeface="Arial"/>
              </a:rPr>
              <a:t>18 to 30</a:t>
            </a:r>
            <a:r>
              <a:rPr lang="en-US" altLang="en-US" sz="4000" dirty="0">
                <a:latin typeface="Franklin Gothic Medium Cond" panose="020B0606030402020204" pitchFamily="34" charset="0"/>
                <a:ea typeface="MS PGothic"/>
                <a:cs typeface="Arial"/>
              </a:rPr>
              <a:t> </a:t>
            </a:r>
          </a:p>
          <a:p>
            <a:pPr algn="ctr"/>
            <a:endParaRPr lang="en-US" altLang="en-US" sz="12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Expands eligibility for Sangguniang Kabataan Treasurer and Secretary</a:t>
            </a:r>
          </a:p>
        </p:txBody>
      </p:sp>
      <p:sp>
        <p:nvSpPr>
          <p:cNvPr id="6" name="Rounded Rectangle 19">
            <a:extLst>
              <a:ext uri="{FF2B5EF4-FFF2-40B4-BE49-F238E27FC236}">
                <a16:creationId xmlns:a16="http://schemas.microsoft.com/office/drawing/2014/main" id="{E09EC8ED-A2CC-4991-B76C-59FE554CB036}"/>
              </a:ext>
            </a:extLst>
          </p:cNvPr>
          <p:cNvSpPr/>
          <p:nvPr/>
        </p:nvSpPr>
        <p:spPr>
          <a:xfrm>
            <a:off x="26416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90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25%</a:t>
            </a:r>
          </a:p>
          <a:p>
            <a:pPr algn="ctr"/>
            <a:endParaRPr lang="en-US" altLang="en-US" sz="3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SK funds can be allocated for personnel services</a:t>
            </a:r>
            <a:endParaRPr lang="en-PH" sz="2400" dirty="0">
              <a:solidFill>
                <a:schemeClr val="tx1"/>
              </a:solidFill>
              <a:latin typeface="Franklin Gothic Medium Cond" panose="020B0606030402020204" pitchFamily="34" charset="0"/>
            </a:endParaRPr>
          </a:p>
        </p:txBody>
      </p:sp>
      <p:sp>
        <p:nvSpPr>
          <p:cNvPr id="7" name="Rounded Rectangle 20">
            <a:extLst>
              <a:ext uri="{FF2B5EF4-FFF2-40B4-BE49-F238E27FC236}">
                <a16:creationId xmlns:a16="http://schemas.microsoft.com/office/drawing/2014/main" id="{E6E51F9D-8EFB-4583-A0B6-6231690EC133}"/>
              </a:ext>
            </a:extLst>
          </p:cNvPr>
          <p:cNvSpPr/>
          <p:nvPr/>
        </p:nvSpPr>
        <p:spPr>
          <a:xfrm>
            <a:off x="49784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4400" dirty="0">
              <a:latin typeface="Franklin Gothic Medium Cond" panose="020B0606030402020204" pitchFamily="34" charset="0"/>
              <a:ea typeface="MS PGothic"/>
              <a:cs typeface="Arial"/>
            </a:endParaRPr>
          </a:p>
          <a:p>
            <a:pPr algn="ctr"/>
            <a:endParaRPr lang="en-US" altLang="en-US" sz="2400" dirty="0">
              <a:latin typeface="Franklin Gothic Medium Cond" panose="020B0606030402020204" pitchFamily="34" charset="0"/>
              <a:ea typeface="MS PGothic"/>
              <a:cs typeface="Arial"/>
            </a:endParaRPr>
          </a:p>
          <a:p>
            <a:pPr algn="ctr"/>
            <a:r>
              <a:rPr lang="en-US" altLang="en-US" sz="2200" dirty="0">
                <a:latin typeface="Franklin Gothic Medium Cond" panose="020B0606030402020204" pitchFamily="34" charset="0"/>
                <a:ea typeface="MS PGothic"/>
                <a:cs typeface="Arial"/>
              </a:rPr>
              <a:t>Additional honorarium, social welfare contributions, and hazard pay</a:t>
            </a:r>
            <a:endParaRPr lang="en-PH" sz="2200" dirty="0">
              <a:solidFill>
                <a:schemeClr val="tx1"/>
              </a:solidFill>
              <a:latin typeface="Franklin Gothic Medium Cond" panose="020B0606030402020204" pitchFamily="34" charset="0"/>
            </a:endParaRPr>
          </a:p>
        </p:txBody>
      </p:sp>
      <p:sp>
        <p:nvSpPr>
          <p:cNvPr id="8" name="Rounded Rectangle 21">
            <a:extLst>
              <a:ext uri="{FF2B5EF4-FFF2-40B4-BE49-F238E27FC236}">
                <a16:creationId xmlns:a16="http://schemas.microsoft.com/office/drawing/2014/main" id="{FA224186-8CA4-4E56-B64A-174E10569770}"/>
              </a:ext>
            </a:extLst>
          </p:cNvPr>
          <p:cNvSpPr/>
          <p:nvPr/>
        </p:nvSpPr>
        <p:spPr>
          <a:xfrm>
            <a:off x="73152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6000" dirty="0">
                <a:latin typeface="Franklin Gothic Medium Cond" panose="020B0606030402020204" pitchFamily="34" charset="0"/>
                <a:ea typeface="MS PGothic"/>
                <a:cs typeface="Arial"/>
              </a:rPr>
              <a:t>15%</a:t>
            </a:r>
          </a:p>
          <a:p>
            <a:pPr algn="ctr"/>
            <a:endParaRPr lang="en-US" altLang="en-US" sz="11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set aside an amount for mandatory and continuing training</a:t>
            </a:r>
            <a:endParaRPr lang="en-PH" sz="2000" dirty="0">
              <a:solidFill>
                <a:schemeClr val="tx1"/>
              </a:solidFill>
              <a:latin typeface="Franklin Gothic Medium Cond" panose="020B0606030402020204" pitchFamily="34" charset="0"/>
            </a:endParaRPr>
          </a:p>
        </p:txBody>
      </p:sp>
      <p:sp>
        <p:nvSpPr>
          <p:cNvPr id="9" name="Rounded Rectangle 22">
            <a:extLst>
              <a:ext uri="{FF2B5EF4-FFF2-40B4-BE49-F238E27FC236}">
                <a16:creationId xmlns:a16="http://schemas.microsoft.com/office/drawing/2014/main" id="{F3B05807-A9FA-4C65-91DC-50BB43603D8F}"/>
              </a:ext>
            </a:extLst>
          </p:cNvPr>
          <p:cNvSpPr/>
          <p:nvPr/>
        </p:nvSpPr>
        <p:spPr>
          <a:xfrm>
            <a:off x="96520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105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1%</a:t>
            </a:r>
            <a:endParaRPr lang="en-US" altLang="en-US" sz="2400" dirty="0">
              <a:latin typeface="Franklin Gothic Medium Cond" panose="020B0606030402020204" pitchFamily="34" charset="0"/>
              <a:ea typeface="MS PGothic"/>
              <a:cs typeface="Arial"/>
            </a:endParaRPr>
          </a:p>
          <a:p>
            <a:pPr algn="ctr"/>
            <a:endParaRPr lang="en-US" altLang="en-US" sz="5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Allows appropriation of LGU budget for LYDO</a:t>
            </a:r>
            <a:endParaRPr lang="en-PH" sz="2400" dirty="0">
              <a:solidFill>
                <a:schemeClr val="tx1"/>
              </a:solidFill>
              <a:latin typeface="Franklin Gothic Medium Cond" panose="020B0606030402020204" pitchFamily="34" charset="0"/>
            </a:endParaRPr>
          </a:p>
        </p:txBody>
      </p:sp>
      <p:pic>
        <p:nvPicPr>
          <p:cNvPr id="3" name="Graphic 2" descr="Coins">
            <a:extLst>
              <a:ext uri="{FF2B5EF4-FFF2-40B4-BE49-F238E27FC236}">
                <a16:creationId xmlns:a16="http://schemas.microsoft.com/office/drawing/2014/main" id="{85EC166B-0AC7-4756-856B-3EAB734BB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514603"/>
            <a:ext cx="914400" cy="914400"/>
          </a:xfrm>
          <a:prstGeom prst="rect">
            <a:avLst/>
          </a:prstGeom>
        </p:spPr>
      </p:pic>
      <p:sp>
        <p:nvSpPr>
          <p:cNvPr id="11" name="TextBox 10">
            <a:extLst>
              <a:ext uri="{FF2B5EF4-FFF2-40B4-BE49-F238E27FC236}">
                <a16:creationId xmlns:a16="http://schemas.microsoft.com/office/drawing/2014/main" id="{4AF45F55-F780-43A8-811A-5DB2428CBD20}"/>
              </a:ext>
            </a:extLst>
          </p:cNvPr>
          <p:cNvSpPr txBox="1"/>
          <p:nvPr/>
        </p:nvSpPr>
        <p:spPr>
          <a:xfrm>
            <a:off x="586015"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Age</a:t>
            </a:r>
          </a:p>
        </p:txBody>
      </p:sp>
      <p:sp>
        <p:nvSpPr>
          <p:cNvPr id="12" name="TextBox 11">
            <a:extLst>
              <a:ext uri="{FF2B5EF4-FFF2-40B4-BE49-F238E27FC236}">
                <a16:creationId xmlns:a16="http://schemas.microsoft.com/office/drawing/2014/main" id="{C2CC10A3-456A-4C80-BFFA-3B0514954636}"/>
              </a:ext>
            </a:extLst>
          </p:cNvPr>
          <p:cNvSpPr txBox="1"/>
          <p:nvPr/>
        </p:nvSpPr>
        <p:spPr>
          <a:xfrm>
            <a:off x="2922815" y="2302331"/>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3" name="TextBox 12">
            <a:extLst>
              <a:ext uri="{FF2B5EF4-FFF2-40B4-BE49-F238E27FC236}">
                <a16:creationId xmlns:a16="http://schemas.microsoft.com/office/drawing/2014/main" id="{DEF7227E-1F39-46E3-B0DB-C7F0D9A79544}"/>
              </a:ext>
            </a:extLst>
          </p:cNvPr>
          <p:cNvSpPr txBox="1"/>
          <p:nvPr/>
        </p:nvSpPr>
        <p:spPr>
          <a:xfrm>
            <a:off x="75701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4" name="TextBox 13">
            <a:extLst>
              <a:ext uri="{FF2B5EF4-FFF2-40B4-BE49-F238E27FC236}">
                <a16:creationId xmlns:a16="http://schemas.microsoft.com/office/drawing/2014/main" id="{6BB513C6-1ACD-4291-8B80-06D9B4A9371A}"/>
              </a:ext>
            </a:extLst>
          </p:cNvPr>
          <p:cNvSpPr txBox="1"/>
          <p:nvPr/>
        </p:nvSpPr>
        <p:spPr>
          <a:xfrm>
            <a:off x="99069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less than</a:t>
            </a:r>
          </a:p>
        </p:txBody>
      </p:sp>
    </p:spTree>
    <p:extLst>
      <p:ext uri="{BB962C8B-B14F-4D97-AF65-F5344CB8AC3E}">
        <p14:creationId xmlns:p14="http://schemas.microsoft.com/office/powerpoint/2010/main" val="32727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p:bldP spid="12" grpId="0"/>
      <p:bldP spid="13"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0">
            <a:extLst>
              <a:ext uri="{FF2B5EF4-FFF2-40B4-BE49-F238E27FC236}">
                <a16:creationId xmlns:a16="http://schemas.microsoft.com/office/drawing/2014/main" id="{1701611E-BA79-4FAB-A5B2-3BAE77F92734}"/>
              </a:ext>
            </a:extLst>
          </p:cNvPr>
          <p:cNvSpPr txBox="1">
            <a:spLocks/>
          </p:cNvSpPr>
          <p:nvPr/>
        </p:nvSpPr>
        <p:spPr>
          <a:xfrm>
            <a:off x="319258" y="1645920"/>
            <a:ext cx="11446022" cy="10119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3200" dirty="0">
                <a:latin typeface="Franklin Gothic Medium Cond" panose="020B0606030402020204" pitchFamily="34" charset="0"/>
              </a:rPr>
              <a:t>Both the CBYDP and ABYIP shall give priority to PPAs that will promote and attain the thrusts of the PYDP such as:</a:t>
            </a:r>
            <a:endParaRPr lang="en-US" dirty="0">
              <a:latin typeface="Franklin Gothic Medium Cond" panose="020B0606030402020204" pitchFamily="34" charset="0"/>
            </a:endParaRPr>
          </a:p>
        </p:txBody>
      </p:sp>
      <p:sp>
        <p:nvSpPr>
          <p:cNvPr id="5" name="Title 4">
            <a:extLst>
              <a:ext uri="{FF2B5EF4-FFF2-40B4-BE49-F238E27FC236}">
                <a16:creationId xmlns:a16="http://schemas.microsoft.com/office/drawing/2014/main" id="{B13D55BC-00A6-411C-A89F-5AAED29EBAD1}"/>
              </a:ext>
            </a:extLst>
          </p:cNvPr>
          <p:cNvSpPr txBox="1">
            <a:spLocks/>
          </p:cNvSpPr>
          <p:nvPr/>
        </p:nvSpPr>
        <p:spPr>
          <a:xfrm>
            <a:off x="0" y="606421"/>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6" name="Text Placeholder 30">
            <a:extLst>
              <a:ext uri="{FF2B5EF4-FFF2-40B4-BE49-F238E27FC236}">
                <a16:creationId xmlns:a16="http://schemas.microsoft.com/office/drawing/2014/main" id="{71A809F1-2CA3-4011-B977-A9E943B72E34}"/>
              </a:ext>
            </a:extLst>
          </p:cNvPr>
          <p:cNvSpPr txBox="1">
            <a:spLocks/>
          </p:cNvSpPr>
          <p:nvPr/>
        </p:nvSpPr>
        <p:spPr>
          <a:xfrm>
            <a:off x="1304544" y="2749296"/>
            <a:ext cx="10082784" cy="3236976"/>
          </a:xfrm>
          <a:prstGeom prst="rect">
            <a:avLst/>
          </a:prstGeom>
        </p:spPr>
        <p:txBody>
          <a:bodyPr numCol="2"/>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1" indent="-633413" algn="just">
              <a:buFont typeface="+mj-lt"/>
              <a:buAutoNum type="alphaLcPeriod"/>
            </a:pPr>
            <a:r>
              <a:rPr lang="en-US" sz="3200" dirty="0">
                <a:latin typeface="Franklin Gothic Medium Cond" panose="020B0606030402020204" pitchFamily="34" charset="0"/>
              </a:rPr>
              <a:t>Health;</a:t>
            </a:r>
          </a:p>
          <a:p>
            <a:pPr marL="719138" lvl="1" indent="-633413" algn="just">
              <a:buFont typeface="+mj-lt"/>
              <a:buAutoNum type="alphaLcPeriod"/>
            </a:pPr>
            <a:r>
              <a:rPr lang="en-US" sz="3200" dirty="0">
                <a:latin typeface="Franklin Gothic Medium Cond" panose="020B0606030402020204" pitchFamily="34" charset="0"/>
              </a:rPr>
              <a:t>Education;</a:t>
            </a:r>
          </a:p>
          <a:p>
            <a:pPr marL="719138" lvl="1" indent="-633413" algn="just">
              <a:buFont typeface="+mj-lt"/>
              <a:buAutoNum type="alphaLcPeriod"/>
            </a:pPr>
            <a:r>
              <a:rPr lang="en-US" sz="3200" dirty="0">
                <a:latin typeface="Franklin Gothic Medium Cond" panose="020B0606030402020204" pitchFamily="34" charset="0"/>
              </a:rPr>
              <a:t>Environment;</a:t>
            </a:r>
          </a:p>
          <a:p>
            <a:pPr marL="719138" lvl="1" indent="-633413" algn="just">
              <a:buFont typeface="+mj-lt"/>
              <a:buAutoNum type="alphaLcPeriod"/>
            </a:pPr>
            <a:r>
              <a:rPr lang="en-US" sz="3200" dirty="0">
                <a:latin typeface="Franklin Gothic Medium Cond" panose="020B0606030402020204" pitchFamily="34" charset="0"/>
              </a:rPr>
              <a:t>Global mobility;</a:t>
            </a:r>
          </a:p>
          <a:p>
            <a:pPr marL="719138" lvl="1" indent="-633413" algn="just">
              <a:buFont typeface="+mj-lt"/>
              <a:buAutoNum type="alphaLcPeriod"/>
            </a:pPr>
            <a:r>
              <a:rPr lang="en-US" sz="3200" dirty="0">
                <a:latin typeface="Franklin Gothic Medium Cond" panose="020B0606030402020204" pitchFamily="34" charset="0"/>
              </a:rPr>
              <a:t>Active citizenship;</a:t>
            </a:r>
          </a:p>
          <a:p>
            <a:pPr marL="719138" lvl="1" indent="-633413" algn="just">
              <a:buFont typeface="+mj-lt"/>
              <a:buAutoNum type="alphaLcPeriod"/>
            </a:pPr>
            <a:r>
              <a:rPr lang="en-US" sz="3200" dirty="0">
                <a:latin typeface="Franklin Gothic Medium Cond" panose="020B0606030402020204" pitchFamily="34" charset="0"/>
              </a:rPr>
              <a:t>Governance;</a:t>
            </a:r>
          </a:p>
          <a:p>
            <a:pPr marL="719138" lvl="1" indent="-633413" algn="just">
              <a:buFont typeface="+mj-lt"/>
              <a:buAutoNum type="alphaLcPeriod"/>
            </a:pPr>
            <a:r>
              <a:rPr lang="en-US" sz="3200" dirty="0">
                <a:latin typeface="Franklin Gothic Medium Cond" panose="020B0606030402020204" pitchFamily="34" charset="0"/>
              </a:rPr>
              <a:t>Social equity and inclusion;</a:t>
            </a:r>
          </a:p>
          <a:p>
            <a:pPr marL="719138" lvl="1" indent="-633413" algn="just">
              <a:buFont typeface="+mj-lt"/>
              <a:buAutoNum type="alphaLcPeriod"/>
            </a:pPr>
            <a:r>
              <a:rPr lang="en-US" sz="3200" dirty="0">
                <a:latin typeface="Franklin Gothic Medium Cond" panose="020B0606030402020204" pitchFamily="34" charset="0"/>
              </a:rPr>
              <a:t>Peace-building and security;</a:t>
            </a:r>
          </a:p>
          <a:p>
            <a:pPr marL="719138" lvl="1" indent="-633413" algn="just">
              <a:buFont typeface="+mj-lt"/>
              <a:buAutoNum type="alphaLcPeriod"/>
            </a:pPr>
            <a:r>
              <a:rPr lang="en-US" sz="3200" dirty="0">
                <a:latin typeface="Franklin Gothic Medium Cond" panose="020B0606030402020204" pitchFamily="34" charset="0"/>
              </a:rPr>
              <a:t>Human rights;</a:t>
            </a:r>
          </a:p>
          <a:p>
            <a:pPr marL="719138" lvl="1" indent="-633413" algn="just">
              <a:buFont typeface="+mj-lt"/>
              <a:buAutoNum type="alphaLcPeriod"/>
            </a:pPr>
            <a:r>
              <a:rPr lang="en-US" sz="3200" dirty="0">
                <a:latin typeface="Franklin Gothic Medium Cond" panose="020B0606030402020204" pitchFamily="34" charset="0"/>
              </a:rPr>
              <a:t>Gender equality; and</a:t>
            </a:r>
          </a:p>
          <a:p>
            <a:pPr marL="719138" lvl="1" indent="-633413" algn="just">
              <a:buFont typeface="+mj-lt"/>
              <a:buAutoNum type="alphaLcPeriod"/>
            </a:pPr>
            <a:r>
              <a:rPr lang="en-US" sz="3200" dirty="0">
                <a:latin typeface="Franklin Gothic Medium Cond" panose="020B0606030402020204" pitchFamily="34" charset="0"/>
              </a:rPr>
              <a:t>Economic empowerment.</a:t>
            </a:r>
          </a:p>
        </p:txBody>
      </p:sp>
    </p:spTree>
    <p:extLst>
      <p:ext uri="{BB962C8B-B14F-4D97-AF65-F5344CB8AC3E}">
        <p14:creationId xmlns:p14="http://schemas.microsoft.com/office/powerpoint/2010/main" val="39022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2781172-59F7-4AFB-B2A5-59713DB895C6}"/>
              </a:ext>
            </a:extLst>
          </p:cNvPr>
          <p:cNvSpPr txBox="1">
            <a:spLocks/>
          </p:cNvSpPr>
          <p:nvPr/>
        </p:nvSpPr>
        <p:spPr>
          <a:xfrm>
            <a:off x="0" y="460117"/>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5" name="Shape">
            <a:extLst>
              <a:ext uri="{FF2B5EF4-FFF2-40B4-BE49-F238E27FC236}">
                <a16:creationId xmlns:a16="http://schemas.microsoft.com/office/drawing/2014/main" id="{40BE2CBC-AD1F-4FFF-BE67-7CF1CA07007B}"/>
              </a:ext>
            </a:extLst>
          </p:cNvPr>
          <p:cNvSpPr/>
          <p:nvPr/>
        </p:nvSpPr>
        <p:spPr>
          <a:xfrm>
            <a:off x="348858" y="1532684"/>
            <a:ext cx="5423073" cy="995052"/>
          </a:xfrm>
          <a:prstGeom prst="flowChartAlternateProcess">
            <a:avLst/>
          </a:prstGeom>
          <a:solidFill>
            <a:srgbClr val="FEE8E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6" name="Shape">
            <a:extLst>
              <a:ext uri="{FF2B5EF4-FFF2-40B4-BE49-F238E27FC236}">
                <a16:creationId xmlns:a16="http://schemas.microsoft.com/office/drawing/2014/main" id="{E2BE3DD6-BA43-4143-9DD3-98C777E69930}"/>
              </a:ext>
            </a:extLst>
          </p:cNvPr>
          <p:cNvSpPr/>
          <p:nvPr/>
        </p:nvSpPr>
        <p:spPr>
          <a:xfrm>
            <a:off x="423455" y="1463149"/>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7" name="Circle">
            <a:extLst>
              <a:ext uri="{FF2B5EF4-FFF2-40B4-BE49-F238E27FC236}">
                <a16:creationId xmlns:a16="http://schemas.microsoft.com/office/drawing/2014/main" id="{B4EBA415-832A-4FC6-844A-F20C015F61AE}"/>
              </a:ext>
            </a:extLst>
          </p:cNvPr>
          <p:cNvSpPr/>
          <p:nvPr/>
        </p:nvSpPr>
        <p:spPr>
          <a:xfrm>
            <a:off x="423455" y="1463151"/>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2">
            <a:extLst>
              <a:ext uri="{FF2B5EF4-FFF2-40B4-BE49-F238E27FC236}">
                <a16:creationId xmlns:a16="http://schemas.microsoft.com/office/drawing/2014/main" id="{8FDDA4F8-C9DB-4D80-8FD0-FC2DDD2B271A}"/>
              </a:ext>
            </a:extLst>
          </p:cNvPr>
          <p:cNvSpPr txBox="1"/>
          <p:nvPr/>
        </p:nvSpPr>
        <p:spPr>
          <a:xfrm>
            <a:off x="570975" y="1624139"/>
            <a:ext cx="55015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01</a:t>
            </a:r>
          </a:p>
        </p:txBody>
      </p:sp>
      <p:sp>
        <p:nvSpPr>
          <p:cNvPr id="9" name="Shape">
            <a:extLst>
              <a:ext uri="{FF2B5EF4-FFF2-40B4-BE49-F238E27FC236}">
                <a16:creationId xmlns:a16="http://schemas.microsoft.com/office/drawing/2014/main" id="{61CB4512-43C9-4271-B1C5-EE51CC0EE42D}"/>
              </a:ext>
            </a:extLst>
          </p:cNvPr>
          <p:cNvSpPr/>
          <p:nvPr/>
        </p:nvSpPr>
        <p:spPr>
          <a:xfrm>
            <a:off x="408801" y="2670558"/>
            <a:ext cx="5423073" cy="995052"/>
          </a:xfrm>
          <a:prstGeom prst="flowChartAlternateProcess">
            <a:avLst/>
          </a:prstGeom>
          <a:solidFill>
            <a:srgbClr val="F9CEB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Shape">
            <a:extLst>
              <a:ext uri="{FF2B5EF4-FFF2-40B4-BE49-F238E27FC236}">
                <a16:creationId xmlns:a16="http://schemas.microsoft.com/office/drawing/2014/main" id="{FCDEEC0C-BC5E-4565-A5D4-5F9C47613DA2}"/>
              </a:ext>
            </a:extLst>
          </p:cNvPr>
          <p:cNvSpPr/>
          <p:nvPr/>
        </p:nvSpPr>
        <p:spPr>
          <a:xfrm>
            <a:off x="408804" y="26290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Circle">
            <a:extLst>
              <a:ext uri="{FF2B5EF4-FFF2-40B4-BE49-F238E27FC236}">
                <a16:creationId xmlns:a16="http://schemas.microsoft.com/office/drawing/2014/main" id="{B4E63DF4-1EF7-46EA-9CB6-CB0AD22114A0}"/>
              </a:ext>
            </a:extLst>
          </p:cNvPr>
          <p:cNvSpPr/>
          <p:nvPr/>
        </p:nvSpPr>
        <p:spPr>
          <a:xfrm>
            <a:off x="408804" y="26290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2" name="TextBox 45">
            <a:extLst>
              <a:ext uri="{FF2B5EF4-FFF2-40B4-BE49-F238E27FC236}">
                <a16:creationId xmlns:a16="http://schemas.microsoft.com/office/drawing/2014/main" id="{8C7E4404-AB69-464E-9EDB-013EDDE2DD9A}"/>
              </a:ext>
            </a:extLst>
          </p:cNvPr>
          <p:cNvSpPr txBox="1"/>
          <p:nvPr/>
        </p:nvSpPr>
        <p:spPr>
          <a:xfrm>
            <a:off x="556325" y="27900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02</a:t>
            </a:r>
          </a:p>
        </p:txBody>
      </p:sp>
      <p:sp>
        <p:nvSpPr>
          <p:cNvPr id="13" name="Shape">
            <a:extLst>
              <a:ext uri="{FF2B5EF4-FFF2-40B4-BE49-F238E27FC236}">
                <a16:creationId xmlns:a16="http://schemas.microsoft.com/office/drawing/2014/main" id="{5A50D9F4-192A-4046-932F-77D50BDE2FE0}"/>
              </a:ext>
            </a:extLst>
          </p:cNvPr>
          <p:cNvSpPr/>
          <p:nvPr/>
        </p:nvSpPr>
        <p:spPr>
          <a:xfrm>
            <a:off x="348858" y="3838405"/>
            <a:ext cx="5483016" cy="995052"/>
          </a:xfrm>
          <a:prstGeom prst="flowChartAlternateProcess">
            <a:avLst/>
          </a:prstGeom>
          <a:solidFill>
            <a:srgbClr val="FBE5D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id="{6C8F8F69-3448-4A4D-AB64-3A6D1FEC5CF0}"/>
              </a:ext>
            </a:extLst>
          </p:cNvPr>
          <p:cNvSpPr/>
          <p:nvPr/>
        </p:nvSpPr>
        <p:spPr>
          <a:xfrm>
            <a:off x="408801" y="3837252"/>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Circle">
            <a:extLst>
              <a:ext uri="{FF2B5EF4-FFF2-40B4-BE49-F238E27FC236}">
                <a16:creationId xmlns:a16="http://schemas.microsoft.com/office/drawing/2014/main" id="{9986AB7E-3B84-4924-9F79-BB3FA8A94831}"/>
              </a:ext>
            </a:extLst>
          </p:cNvPr>
          <p:cNvSpPr/>
          <p:nvPr/>
        </p:nvSpPr>
        <p:spPr>
          <a:xfrm>
            <a:off x="408801" y="3837255"/>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TextBox 46">
            <a:extLst>
              <a:ext uri="{FF2B5EF4-FFF2-40B4-BE49-F238E27FC236}">
                <a16:creationId xmlns:a16="http://schemas.microsoft.com/office/drawing/2014/main" id="{C60420C6-A9A9-4956-8D42-7C1C6339E870}"/>
              </a:ext>
            </a:extLst>
          </p:cNvPr>
          <p:cNvSpPr txBox="1"/>
          <p:nvPr/>
        </p:nvSpPr>
        <p:spPr>
          <a:xfrm>
            <a:off x="556322" y="399824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03</a:t>
            </a:r>
          </a:p>
        </p:txBody>
      </p:sp>
      <p:sp>
        <p:nvSpPr>
          <p:cNvPr id="17" name="Shape">
            <a:extLst>
              <a:ext uri="{FF2B5EF4-FFF2-40B4-BE49-F238E27FC236}">
                <a16:creationId xmlns:a16="http://schemas.microsoft.com/office/drawing/2014/main" id="{D0124EA4-2704-44C7-9F2F-EB256A29F3A3}"/>
              </a:ext>
            </a:extLst>
          </p:cNvPr>
          <p:cNvSpPr/>
          <p:nvPr/>
        </p:nvSpPr>
        <p:spPr>
          <a:xfrm>
            <a:off x="408801" y="5006250"/>
            <a:ext cx="5363129" cy="995052"/>
          </a:xfrm>
          <a:prstGeom prst="flowChartAlternateProcess">
            <a:avLst/>
          </a:pr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8" name="Shape">
            <a:extLst>
              <a:ext uri="{FF2B5EF4-FFF2-40B4-BE49-F238E27FC236}">
                <a16:creationId xmlns:a16="http://schemas.microsoft.com/office/drawing/2014/main" id="{E10DC3C7-C579-4642-8816-C891B3004F67}"/>
              </a:ext>
            </a:extLst>
          </p:cNvPr>
          <p:cNvSpPr/>
          <p:nvPr/>
        </p:nvSpPr>
        <p:spPr>
          <a:xfrm>
            <a:off x="408801" y="4992796"/>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9" name="Circle">
            <a:extLst>
              <a:ext uri="{FF2B5EF4-FFF2-40B4-BE49-F238E27FC236}">
                <a16:creationId xmlns:a16="http://schemas.microsoft.com/office/drawing/2014/main" id="{6F9BE184-80AF-486B-A57A-A726CD4C8856}"/>
              </a:ext>
            </a:extLst>
          </p:cNvPr>
          <p:cNvSpPr/>
          <p:nvPr/>
        </p:nvSpPr>
        <p:spPr>
          <a:xfrm>
            <a:off x="408801" y="4992798"/>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0" name="TextBox 47">
            <a:extLst>
              <a:ext uri="{FF2B5EF4-FFF2-40B4-BE49-F238E27FC236}">
                <a16:creationId xmlns:a16="http://schemas.microsoft.com/office/drawing/2014/main" id="{0B30A373-B58E-4A2E-AF50-3E162EB30956}"/>
              </a:ext>
            </a:extLst>
          </p:cNvPr>
          <p:cNvSpPr txBox="1"/>
          <p:nvPr/>
        </p:nvSpPr>
        <p:spPr>
          <a:xfrm>
            <a:off x="556322" y="5153784"/>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04</a:t>
            </a:r>
          </a:p>
        </p:txBody>
      </p:sp>
      <p:sp>
        <p:nvSpPr>
          <p:cNvPr id="21" name="Shape">
            <a:extLst>
              <a:ext uri="{FF2B5EF4-FFF2-40B4-BE49-F238E27FC236}">
                <a16:creationId xmlns:a16="http://schemas.microsoft.com/office/drawing/2014/main" id="{DC651073-A3E3-49C8-9FDF-91CC2B952775}"/>
              </a:ext>
            </a:extLst>
          </p:cNvPr>
          <p:cNvSpPr/>
          <p:nvPr/>
        </p:nvSpPr>
        <p:spPr>
          <a:xfrm>
            <a:off x="6497816" y="1532684"/>
            <a:ext cx="5483014" cy="995052"/>
          </a:xfrm>
          <a:prstGeom prst="flowChartAlternateProcess">
            <a:avLst/>
          </a:prstGeom>
          <a:solidFill>
            <a:srgbClr val="FBF8C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2" name="Shape">
            <a:extLst>
              <a:ext uri="{FF2B5EF4-FFF2-40B4-BE49-F238E27FC236}">
                <a16:creationId xmlns:a16="http://schemas.microsoft.com/office/drawing/2014/main" id="{CAB76C07-E90D-42BB-8145-08931BF32D5F}"/>
              </a:ext>
            </a:extLst>
          </p:cNvPr>
          <p:cNvSpPr/>
          <p:nvPr/>
        </p:nvSpPr>
        <p:spPr>
          <a:xfrm>
            <a:off x="6574386" y="14626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3" name="Circle">
            <a:extLst>
              <a:ext uri="{FF2B5EF4-FFF2-40B4-BE49-F238E27FC236}">
                <a16:creationId xmlns:a16="http://schemas.microsoft.com/office/drawing/2014/main" id="{06D286FF-6493-4FC9-A8F9-0F6EC02F909B}"/>
              </a:ext>
            </a:extLst>
          </p:cNvPr>
          <p:cNvSpPr/>
          <p:nvPr/>
        </p:nvSpPr>
        <p:spPr>
          <a:xfrm>
            <a:off x="6574386" y="14626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4" name="TextBox 2">
            <a:extLst>
              <a:ext uri="{FF2B5EF4-FFF2-40B4-BE49-F238E27FC236}">
                <a16:creationId xmlns:a16="http://schemas.microsoft.com/office/drawing/2014/main" id="{ABF5D02F-3537-472E-87B5-AEAB1D3BBD3A}"/>
              </a:ext>
            </a:extLst>
          </p:cNvPr>
          <p:cNvSpPr txBox="1"/>
          <p:nvPr/>
        </p:nvSpPr>
        <p:spPr>
          <a:xfrm>
            <a:off x="6721907" y="16236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05</a:t>
            </a:r>
          </a:p>
        </p:txBody>
      </p:sp>
      <p:sp>
        <p:nvSpPr>
          <p:cNvPr id="25" name="Shape">
            <a:extLst>
              <a:ext uri="{FF2B5EF4-FFF2-40B4-BE49-F238E27FC236}">
                <a16:creationId xmlns:a16="http://schemas.microsoft.com/office/drawing/2014/main" id="{C73B79EA-6CEC-416D-B960-DC37E8CC793B}"/>
              </a:ext>
            </a:extLst>
          </p:cNvPr>
          <p:cNvSpPr/>
          <p:nvPr/>
        </p:nvSpPr>
        <p:spPr>
          <a:xfrm>
            <a:off x="6557758" y="2670558"/>
            <a:ext cx="5423071" cy="995052"/>
          </a:xfrm>
          <a:prstGeom prst="flowChartAlternateProcess">
            <a:avLst/>
          </a:prstGeom>
          <a:solidFill>
            <a:srgbClr val="DFEFE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id="{3B96DE87-C7A7-4723-A78F-D653D3CB09AC}"/>
              </a:ext>
            </a:extLst>
          </p:cNvPr>
          <p:cNvSpPr/>
          <p:nvPr/>
        </p:nvSpPr>
        <p:spPr>
          <a:xfrm>
            <a:off x="6574386" y="2663487"/>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Circle">
            <a:extLst>
              <a:ext uri="{FF2B5EF4-FFF2-40B4-BE49-F238E27FC236}">
                <a16:creationId xmlns:a16="http://schemas.microsoft.com/office/drawing/2014/main" id="{887F1B04-1056-4DE7-8D84-01DC20A8AE4C}"/>
              </a:ext>
            </a:extLst>
          </p:cNvPr>
          <p:cNvSpPr/>
          <p:nvPr/>
        </p:nvSpPr>
        <p:spPr>
          <a:xfrm>
            <a:off x="6574386" y="2663489"/>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extBox 45">
            <a:extLst>
              <a:ext uri="{FF2B5EF4-FFF2-40B4-BE49-F238E27FC236}">
                <a16:creationId xmlns:a16="http://schemas.microsoft.com/office/drawing/2014/main" id="{7C083A03-8A00-47C1-B863-EA36142CEBA9}"/>
              </a:ext>
            </a:extLst>
          </p:cNvPr>
          <p:cNvSpPr txBox="1"/>
          <p:nvPr/>
        </p:nvSpPr>
        <p:spPr>
          <a:xfrm>
            <a:off x="6721907" y="2824477"/>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06</a:t>
            </a:r>
          </a:p>
        </p:txBody>
      </p:sp>
      <p:sp>
        <p:nvSpPr>
          <p:cNvPr id="29" name="Shape">
            <a:extLst>
              <a:ext uri="{FF2B5EF4-FFF2-40B4-BE49-F238E27FC236}">
                <a16:creationId xmlns:a16="http://schemas.microsoft.com/office/drawing/2014/main" id="{3762325F-3F32-4226-8AE1-F000E6AF4BA7}"/>
              </a:ext>
            </a:extLst>
          </p:cNvPr>
          <p:cNvSpPr/>
          <p:nvPr/>
        </p:nvSpPr>
        <p:spPr>
          <a:xfrm>
            <a:off x="6497815" y="3838405"/>
            <a:ext cx="5483014" cy="995052"/>
          </a:xfrm>
          <a:prstGeom prst="flowChartAlternateProcess">
            <a:avLst/>
          </a:prstGeom>
          <a:solidFill>
            <a:srgbClr val="97D2E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id="{028DD4F4-5569-4788-89F4-6EEFDE604222}"/>
              </a:ext>
            </a:extLst>
          </p:cNvPr>
          <p:cNvSpPr/>
          <p:nvPr/>
        </p:nvSpPr>
        <p:spPr>
          <a:xfrm>
            <a:off x="6557761" y="3834329"/>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Circle">
            <a:extLst>
              <a:ext uri="{FF2B5EF4-FFF2-40B4-BE49-F238E27FC236}">
                <a16:creationId xmlns:a16="http://schemas.microsoft.com/office/drawing/2014/main" id="{F45E7ABC-713B-42AF-8DF5-E75101432EB8}"/>
              </a:ext>
            </a:extLst>
          </p:cNvPr>
          <p:cNvSpPr/>
          <p:nvPr/>
        </p:nvSpPr>
        <p:spPr>
          <a:xfrm>
            <a:off x="6557761" y="3834332"/>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2" name="TextBox 46">
            <a:extLst>
              <a:ext uri="{FF2B5EF4-FFF2-40B4-BE49-F238E27FC236}">
                <a16:creationId xmlns:a16="http://schemas.microsoft.com/office/drawing/2014/main" id="{6AA1C127-14C9-48FB-8591-1309AECE506E}"/>
              </a:ext>
            </a:extLst>
          </p:cNvPr>
          <p:cNvSpPr txBox="1"/>
          <p:nvPr/>
        </p:nvSpPr>
        <p:spPr>
          <a:xfrm>
            <a:off x="6705282" y="3995318"/>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07</a:t>
            </a:r>
          </a:p>
        </p:txBody>
      </p:sp>
      <p:sp>
        <p:nvSpPr>
          <p:cNvPr id="37" name="TextBox 36">
            <a:extLst>
              <a:ext uri="{FF2B5EF4-FFF2-40B4-BE49-F238E27FC236}">
                <a16:creationId xmlns:a16="http://schemas.microsoft.com/office/drawing/2014/main" id="{419FCCAA-1631-4BA5-815F-18B7C38B072D}"/>
              </a:ext>
            </a:extLst>
          </p:cNvPr>
          <p:cNvSpPr txBox="1"/>
          <p:nvPr/>
        </p:nvSpPr>
        <p:spPr>
          <a:xfrm>
            <a:off x="1326134" y="1615307"/>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Student stipends, food, book and transportation allowances</a:t>
            </a:r>
            <a:endParaRPr lang="en-PH" sz="2400" b="1" dirty="0">
              <a:latin typeface="Segoe UI Light" panose="020B0502040204020203" pitchFamily="34" charset="0"/>
              <a:cs typeface="Segoe UI Light" panose="020B0502040204020203" pitchFamily="34" charset="0"/>
            </a:endParaRPr>
          </a:p>
        </p:txBody>
      </p:sp>
      <p:sp>
        <p:nvSpPr>
          <p:cNvPr id="38" name="TextBox 37">
            <a:extLst>
              <a:ext uri="{FF2B5EF4-FFF2-40B4-BE49-F238E27FC236}">
                <a16:creationId xmlns:a16="http://schemas.microsoft.com/office/drawing/2014/main" id="{D1E397EB-4F81-443A-A33B-113A248FFBEB}"/>
              </a:ext>
            </a:extLst>
          </p:cNvPr>
          <p:cNvSpPr txBox="1"/>
          <p:nvPr/>
        </p:nvSpPr>
        <p:spPr>
          <a:xfrm>
            <a:off x="1339863" y="2865595"/>
            <a:ext cx="4528492" cy="523220"/>
          </a:xfrm>
          <a:prstGeom prst="rect">
            <a:avLst/>
          </a:prstGeom>
          <a:noFill/>
        </p:spPr>
        <p:txBody>
          <a:bodyPr wrap="square" rtlCol="0">
            <a:spAutoFit/>
          </a:bodyPr>
          <a:lstStyle/>
          <a:p>
            <a:pPr algn="just"/>
            <a:r>
              <a:rPr lang="en-US" sz="2800" b="1" dirty="0">
                <a:latin typeface="Segoe UI Light" panose="020B0502040204020203" pitchFamily="34" charset="0"/>
                <a:cs typeface="Segoe UI Light" panose="020B0502040204020203" pitchFamily="34" charset="0"/>
              </a:rPr>
              <a:t>Sports and wellness projects</a:t>
            </a:r>
            <a:endParaRPr lang="en-PH" sz="3200" b="1" dirty="0">
              <a:latin typeface="Segoe UI Light" panose="020B0502040204020203" pitchFamily="34" charset="0"/>
              <a:cs typeface="Segoe UI Light" panose="020B0502040204020203" pitchFamily="34" charset="0"/>
            </a:endParaRPr>
          </a:p>
        </p:txBody>
      </p:sp>
      <p:sp>
        <p:nvSpPr>
          <p:cNvPr id="39" name="TextBox 38">
            <a:extLst>
              <a:ext uri="{FF2B5EF4-FFF2-40B4-BE49-F238E27FC236}">
                <a16:creationId xmlns:a16="http://schemas.microsoft.com/office/drawing/2014/main" id="{A4839BB5-9A45-4792-A639-D23A3421E1DA}"/>
              </a:ext>
            </a:extLst>
          </p:cNvPr>
          <p:cNvSpPr txBox="1"/>
          <p:nvPr/>
        </p:nvSpPr>
        <p:spPr>
          <a:xfrm>
            <a:off x="1364032" y="3831246"/>
            <a:ext cx="4415498"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Skills training, summer employment, on-the-job training, and livelihood assistance</a:t>
            </a:r>
          </a:p>
        </p:txBody>
      </p:sp>
      <p:sp>
        <p:nvSpPr>
          <p:cNvPr id="40" name="TextBox 39">
            <a:extLst>
              <a:ext uri="{FF2B5EF4-FFF2-40B4-BE49-F238E27FC236}">
                <a16:creationId xmlns:a16="http://schemas.microsoft.com/office/drawing/2014/main" id="{32518E00-54B4-4A53-BF85-4F20FD4471DB}"/>
              </a:ext>
            </a:extLst>
          </p:cNvPr>
          <p:cNvSpPr txBox="1"/>
          <p:nvPr/>
        </p:nvSpPr>
        <p:spPr>
          <a:xfrm>
            <a:off x="1339863" y="5126706"/>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Agricultural, fishery, and forestry enterprises</a:t>
            </a:r>
          </a:p>
        </p:txBody>
      </p:sp>
      <p:sp>
        <p:nvSpPr>
          <p:cNvPr id="41" name="TextBox 40">
            <a:extLst>
              <a:ext uri="{FF2B5EF4-FFF2-40B4-BE49-F238E27FC236}">
                <a16:creationId xmlns:a16="http://schemas.microsoft.com/office/drawing/2014/main" id="{1F1CA2DF-C082-44E9-A494-B3EBD57355A3}"/>
              </a:ext>
            </a:extLst>
          </p:cNvPr>
          <p:cNvSpPr txBox="1"/>
          <p:nvPr/>
        </p:nvSpPr>
        <p:spPr>
          <a:xfrm>
            <a:off x="7487590" y="1606793"/>
            <a:ext cx="4457985" cy="919401"/>
          </a:xfrm>
          <a:prstGeom prst="flowChartAlternateProcess">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Environmental protection and conservation efforts</a:t>
            </a:r>
          </a:p>
        </p:txBody>
      </p:sp>
      <p:sp>
        <p:nvSpPr>
          <p:cNvPr id="42" name="TextBox 41">
            <a:extLst>
              <a:ext uri="{FF2B5EF4-FFF2-40B4-BE49-F238E27FC236}">
                <a16:creationId xmlns:a16="http://schemas.microsoft.com/office/drawing/2014/main" id="{8F127564-5296-45E3-9279-EDF4FADCB21E}"/>
              </a:ext>
            </a:extLst>
          </p:cNvPr>
          <p:cNvSpPr txBox="1"/>
          <p:nvPr/>
        </p:nvSpPr>
        <p:spPr>
          <a:xfrm>
            <a:off x="7452337" y="2618690"/>
            <a:ext cx="4528492" cy="1123712"/>
          </a:xfrm>
          <a:prstGeom prst="flowChartAlternateProcess">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Capacity-building for grassroots organization and leadership, and values education</a:t>
            </a:r>
          </a:p>
        </p:txBody>
      </p:sp>
      <p:sp>
        <p:nvSpPr>
          <p:cNvPr id="43" name="TextBox 42">
            <a:extLst>
              <a:ext uri="{FF2B5EF4-FFF2-40B4-BE49-F238E27FC236}">
                <a16:creationId xmlns:a16="http://schemas.microsoft.com/office/drawing/2014/main" id="{87E796E2-F579-4E8F-BFCD-11970720C23F}"/>
              </a:ext>
            </a:extLst>
          </p:cNvPr>
          <p:cNvSpPr txBox="1"/>
          <p:nvPr/>
        </p:nvSpPr>
        <p:spPr>
          <a:xfrm>
            <a:off x="7462900" y="3853696"/>
            <a:ext cx="4528492"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Programs that address context-specific and intersectional vulnerabilities of young people</a:t>
            </a:r>
          </a:p>
        </p:txBody>
      </p:sp>
    </p:spTree>
    <p:extLst>
      <p:ext uri="{BB962C8B-B14F-4D97-AF65-F5344CB8AC3E}">
        <p14:creationId xmlns:p14="http://schemas.microsoft.com/office/powerpoint/2010/main" val="3629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29" grpId="0" animBg="1"/>
      <p:bldP spid="30" grpId="0" animBg="1"/>
      <p:bldP spid="31" grpId="0" animBg="1"/>
      <p:bldP spid="32" grpId="0"/>
      <p:bldP spid="37" grpId="0"/>
      <p:bldP spid="38" grpId="0"/>
      <p:bldP spid="39" grpId="0"/>
      <p:bldP spid="40" grpId="0"/>
      <p:bldP spid="41" grpId="0"/>
      <p:bldP spid="42" grpId="0"/>
      <p:bldP spid="43"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D8C3C-6735-4138-8D51-663ABCC715A4}" vid="{B4AA85DC-7401-4B69-BE08-3AB76B0087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2521</TotalTime>
  <Words>7654</Words>
  <Application>Microsoft Office PowerPoint</Application>
  <PresentationFormat>Widescreen</PresentationFormat>
  <Paragraphs>911</Paragraphs>
  <Slides>110</Slides>
  <Notes>109</Notes>
  <HiddenSlides>0</HiddenSlides>
  <MMClips>0</MMClips>
  <ScaleCrop>false</ScaleCrop>
  <HeadingPairs>
    <vt:vector size="6" baseType="variant">
      <vt:variant>
        <vt:lpstr>Fonts Used</vt:lpstr>
      </vt:variant>
      <vt:variant>
        <vt:i4>32</vt:i4>
      </vt:variant>
      <vt:variant>
        <vt:lpstr>Theme</vt:lpstr>
      </vt:variant>
      <vt:variant>
        <vt:i4>3</vt:i4>
      </vt:variant>
      <vt:variant>
        <vt:lpstr>Slide Titles</vt:lpstr>
      </vt:variant>
      <vt:variant>
        <vt:i4>110</vt:i4>
      </vt:variant>
    </vt:vector>
  </HeadingPairs>
  <TitlesOfParts>
    <vt:vector size="145" baseType="lpstr">
      <vt:lpstr>Batang</vt:lpstr>
      <vt:lpstr>LiSu</vt:lpstr>
      <vt:lpstr>MS Mincho</vt:lpstr>
      <vt:lpstr>MS PGothic</vt:lpstr>
      <vt:lpstr>Adobe Gothic Std B</vt:lpstr>
      <vt:lpstr>Arial</vt:lpstr>
      <vt:lpstr>Avenir Next LT Pro</vt:lpstr>
      <vt:lpstr>Book Antiqua</vt:lpstr>
      <vt:lpstr>Calibri</vt:lpstr>
      <vt:lpstr>Calibri Light</vt:lpstr>
      <vt:lpstr>Carlito</vt:lpstr>
      <vt:lpstr>Century Gothic</vt:lpstr>
      <vt:lpstr>Edwardian Script ITC</vt:lpstr>
      <vt:lpstr>Engravers MT</vt:lpstr>
      <vt:lpstr>Eras Light ITC</vt:lpstr>
      <vt:lpstr>Franklin Gothic Book</vt:lpstr>
      <vt:lpstr>Franklin Gothic Demi Cond</vt:lpstr>
      <vt:lpstr>Franklin Gothic Medium Cond</vt:lpstr>
      <vt:lpstr>Gothic Uralic</vt:lpstr>
      <vt:lpstr>Helvetica</vt:lpstr>
      <vt:lpstr>Libre Franklin</vt:lpstr>
      <vt:lpstr>Libre Franklin Thin</vt:lpstr>
      <vt:lpstr>Montserrat</vt:lpstr>
      <vt:lpstr>Montserrat SemiBold</vt:lpstr>
      <vt:lpstr>Segoe UI Light</vt:lpstr>
      <vt:lpstr>Tahoma</vt:lpstr>
      <vt:lpstr>TeXGyreAdventor</vt:lpstr>
      <vt:lpstr>Times New Roman</vt:lpstr>
      <vt:lpstr>Trebuchet MS</vt:lpstr>
      <vt:lpstr>Verdana</vt:lpstr>
      <vt:lpstr>Wingdings</vt:lpstr>
      <vt:lpstr>Wingdings 3</vt:lpstr>
      <vt:lpstr>Theme1</vt:lpstr>
      <vt:lpstr>Custom Design</vt:lpstr>
      <vt:lpstr>2_Custom Design</vt:lpstr>
      <vt:lpstr>PowerPoint Presentation</vt:lpstr>
      <vt:lpstr>PowerPoint Presentation</vt:lpstr>
      <vt:lpstr>PowerPoint Presentation</vt:lpstr>
      <vt:lpstr>PowerPoint Presentation</vt:lpstr>
      <vt:lpstr>THE  BARANGAY</vt:lpstr>
      <vt:lpstr>PowerPoint Presentation</vt:lpstr>
      <vt:lpstr>BARANGAY SOURCES OF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BUDGETING FRAMEWORK</vt:lpstr>
      <vt:lpstr>PowerPoint Presentation</vt:lpstr>
      <vt:lpstr>PowerPoint Presentation</vt:lpstr>
      <vt:lpstr>BARANGAY PLANNING  AND BUDGETING PROCESS</vt:lpstr>
      <vt:lpstr>PowerPoint Presentation</vt:lpstr>
      <vt:lpstr>PowerPoint Presentation</vt:lpstr>
      <vt:lpstr>PowerPoint Presentation</vt:lpstr>
      <vt:lpstr>PowerPoint Presentation</vt:lpstr>
      <vt:lpstr>PowerPoint Presentation</vt:lpstr>
      <vt:lpstr>PowerPoint Presentation</vt:lpstr>
      <vt:lpstr>BARANGAY  BUDGETING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BASIC SERVICES AND FACILITIES INCLUDE, BUT ARE NOT LIMITED TO, THE FOLLOWING:</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BUDGET AUTHORIZATION</vt:lpstr>
      <vt:lpstr>PowerPoint Presentation</vt:lpstr>
      <vt:lpstr>LIABILITY FOR FAILURE TO SUBMIT  AN EXECUTIVE BUDGET</vt:lpstr>
      <vt:lpstr>LEGISLATIVE AUTHORIZATION OF THE BUDGET</vt:lpstr>
      <vt:lpstr>HOW THE BARANGAY BUDGET IS AUTHORIZED?</vt:lpstr>
      <vt:lpstr>HOW THE BARANGAY BUDGET IS AUTHORIZED?</vt:lpstr>
      <vt:lpstr>HOW THE BARANGAY BUDGET IS AUTHORIZED?</vt:lpstr>
      <vt:lpstr>HOW THE BARANGAY BUDGET IS AUTHORIZED?</vt:lpstr>
      <vt:lpstr>HOW THE BARANGAY BUDGET IS AUTHORIZED?</vt:lpstr>
      <vt:lpstr>HOW THE BARANGAY BUDGET IS AUTHORIZED?</vt:lpstr>
      <vt:lpstr>BUDGET REVIEW</vt:lpstr>
      <vt:lpstr>BUDGET REVIEW</vt:lpstr>
      <vt:lpstr>HOW IS BUDGET REVIEW DONE?</vt:lpstr>
      <vt:lpstr>HOW IS BUDGET  REVIEW DONE?</vt:lpstr>
      <vt:lpstr>HOW IS BUDGET  REVIEW DONE?</vt:lpstr>
      <vt:lpstr>BUDGET EXECUTION</vt:lpstr>
      <vt:lpstr>KEY PLAYERS</vt:lpstr>
      <vt:lpstr>PowerPoint Presentation</vt:lpstr>
      <vt:lpstr>PowerPoint Presentation</vt:lpstr>
      <vt:lpstr>PowerPoint Presentation</vt:lpstr>
      <vt:lpstr>PowerPoint Presentation</vt:lpstr>
      <vt:lpstr>Thank you!</vt:lpstr>
      <vt:lpstr>SANGGUNIANG KABATAAN PLANNING AND BUDGETING</vt:lpstr>
      <vt:lpstr>GUIDELINES ON THE  APPROPRIATION, RELEASE, PLANNING AND BUDGETING PROCESS FOR THE SANGGUNIANG KABATAAN FUNDS</vt:lpstr>
      <vt:lpstr>LEGAL BASIS</vt:lpstr>
      <vt:lpstr>PowerPoint Presentation</vt:lpstr>
      <vt:lpstr>PowerPoint Presentation</vt:lpstr>
      <vt:lpstr>PowerPoint Presentation</vt:lpstr>
      <vt:lpstr>PLANNING AND BUDGETING PROCESS FOR THE SK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vt:lpstr>
      <vt:lpstr>PowerPoint Presentation</vt:lpstr>
      <vt:lpstr>PowerPoint Presentation</vt:lpstr>
      <vt:lpstr>PowerPoint Presentation</vt:lpstr>
      <vt:lpstr>PowerPoint Presentation</vt:lpstr>
      <vt:lpstr>LEGAL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Francisco</dc:creator>
  <cp:lastModifiedBy>John Aries S. Macaspac</cp:lastModifiedBy>
  <cp:revision>58</cp:revision>
  <dcterms:created xsi:type="dcterms:W3CDTF">2021-09-10T08:43:14Z</dcterms:created>
  <dcterms:modified xsi:type="dcterms:W3CDTF">2024-10-03T00:13:06Z</dcterms:modified>
</cp:coreProperties>
</file>